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handoutMasterIdLst>
    <p:handoutMasterId r:id="rId21"/>
  </p:handoutMasterIdLst>
  <p:sldIdLst>
    <p:sldId id="256" r:id="rId2"/>
    <p:sldId id="258" r:id="rId3"/>
    <p:sldId id="275" r:id="rId4"/>
    <p:sldId id="261" r:id="rId5"/>
    <p:sldId id="262" r:id="rId6"/>
    <p:sldId id="263" r:id="rId7"/>
    <p:sldId id="264" r:id="rId8"/>
    <p:sldId id="267" r:id="rId9"/>
    <p:sldId id="265" r:id="rId10"/>
    <p:sldId id="266" r:id="rId11"/>
    <p:sldId id="269" r:id="rId12"/>
    <p:sldId id="270" r:id="rId13"/>
    <p:sldId id="276" r:id="rId14"/>
    <p:sldId id="268" r:id="rId15"/>
    <p:sldId id="274" r:id="rId16"/>
    <p:sldId id="277" r:id="rId17"/>
    <p:sldId id="271"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ZVLZwlhsmEy1SxYuSKTBeEjCZ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E Antoine" initials="BA" lastIdx="1" clrIdx="0">
    <p:extLst>
      <p:ext uri="{19B8F6BF-5375-455C-9EA6-DF929625EA0E}">
        <p15:presenceInfo xmlns:p15="http://schemas.microsoft.com/office/powerpoint/2012/main" userId="S-1-5-21-705570488-188102822-1586563796-2114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D5B"/>
    <a:srgbClr val="F1ECFF"/>
    <a:srgbClr val="EAE1FE"/>
    <a:srgbClr val="AAAAAA"/>
    <a:srgbClr val="005782"/>
    <a:srgbClr val="8898AB"/>
    <a:srgbClr val="000000"/>
    <a:srgbClr val="FFFD31"/>
    <a:srgbClr val="686868"/>
    <a:srgbClr val="DAE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5B24A-6390-4168-9927-DA0F47EC3AD0}">
  <a:tblStyle styleId="{E725B24A-6390-4168-9927-DA0F47EC3AD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599"/>
    <p:restoredTop sz="94650"/>
  </p:normalViewPr>
  <p:slideViewPr>
    <p:cSldViewPr snapToGrid="0">
      <p:cViewPr>
        <p:scale>
          <a:sx n="120" d="100"/>
          <a:sy n="120" d="100"/>
        </p:scale>
        <p:origin x="-208" y="824"/>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E246A-C442-405F-A3DC-9710BB5D9BC2}" type="datetimeFigureOut">
              <a:rPr lang="fr-FR" smtClean="0"/>
              <a:t>17/07/2025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F3363-2DCC-448D-B204-BEC1BA92AFF1}" type="slidenum">
              <a:rPr lang="fr-FR" smtClean="0"/>
              <a:t>‹N°›</a:t>
            </a:fld>
            <a:endParaRPr lang="fr-FR"/>
          </a:p>
        </p:txBody>
      </p:sp>
    </p:spTree>
    <p:extLst>
      <p:ext uri="{BB962C8B-B14F-4D97-AF65-F5344CB8AC3E}">
        <p14:creationId xmlns:p14="http://schemas.microsoft.com/office/powerpoint/2010/main" val="3190389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13895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Diapositive titre">
  <p:cSld name="2_Diapositive titre">
    <p:bg>
      <p:bgRef idx="1001">
        <a:schemeClr val="bg1"/>
      </p:bgRef>
    </p:bg>
    <p:spTree>
      <p:nvGrpSpPr>
        <p:cNvPr id="1" name="Shape 32"/>
        <p:cNvGrpSpPr/>
        <p:nvPr/>
      </p:nvGrpSpPr>
      <p:grpSpPr>
        <a:xfrm>
          <a:off x="0" y="0"/>
          <a:ext cx="0" cy="0"/>
          <a:chOff x="0" y="0"/>
          <a:chExt cx="0" cy="0"/>
        </a:xfrm>
      </p:grpSpPr>
      <p:pic>
        <p:nvPicPr>
          <p:cNvPr id="33" name="Google Shape;33;p19"/>
          <p:cNvPicPr preferRelativeResize="0"/>
          <p:nvPr/>
        </p:nvPicPr>
        <p:blipFill rotWithShape="1">
          <a:blip r:embed="rId2">
            <a:alphaModFix/>
          </a:blip>
          <a:srcRect r="7810"/>
          <a:stretch/>
        </p:blipFill>
        <p:spPr>
          <a:xfrm flipH="1">
            <a:off x="7586132" y="1807535"/>
            <a:ext cx="1398579" cy="2968735"/>
          </a:xfrm>
          <a:prstGeom prst="rect">
            <a:avLst/>
          </a:prstGeom>
          <a:noFill/>
          <a:ln>
            <a:noFill/>
          </a:ln>
        </p:spPr>
      </p:pic>
      <p:pic>
        <p:nvPicPr>
          <p:cNvPr id="34" name="Google Shape;34;p19"/>
          <p:cNvPicPr preferRelativeResize="0"/>
          <p:nvPr/>
        </p:nvPicPr>
        <p:blipFill rotWithShape="1">
          <a:blip r:embed="rId3">
            <a:alphaModFix/>
          </a:blip>
          <a:srcRect/>
          <a:stretch/>
        </p:blipFill>
        <p:spPr>
          <a:xfrm>
            <a:off x="35723" y="113499"/>
            <a:ext cx="2214553" cy="3643338"/>
          </a:xfrm>
          <a:prstGeom prst="rect">
            <a:avLst/>
          </a:prstGeom>
          <a:noFill/>
          <a:ln>
            <a:noFill/>
          </a:ln>
        </p:spPr>
      </p:pic>
      <p:sp>
        <p:nvSpPr>
          <p:cNvPr id="35" name="Google Shape;35;p19"/>
          <p:cNvSpPr txBox="1">
            <a:spLocks noGrp="1"/>
          </p:cNvSpPr>
          <p:nvPr>
            <p:ph type="ctrTitle"/>
          </p:nvPr>
        </p:nvSpPr>
        <p:spPr>
          <a:xfrm>
            <a:off x="685800" y="1638946"/>
            <a:ext cx="7772400" cy="27324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5781"/>
              </a:buClr>
              <a:buSzPts val="3600"/>
              <a:buFont typeface="Arial"/>
              <a:buNone/>
              <a:defRPr sz="3600" b="1">
                <a:solidFill>
                  <a:srgbClr val="00578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9"/>
          <p:cNvSpPr txBox="1">
            <a:spLocks noGrp="1"/>
          </p:cNvSpPr>
          <p:nvPr>
            <p:ph type="subTitle" idx="1"/>
          </p:nvPr>
        </p:nvSpPr>
        <p:spPr>
          <a:xfrm>
            <a:off x="1143000" y="3591258"/>
            <a:ext cx="6858000" cy="1241822"/>
          </a:xfrm>
          <a:prstGeom prst="rect">
            <a:avLst/>
          </a:prstGeom>
          <a:noFill/>
          <a:ln>
            <a:noFill/>
          </a:ln>
        </p:spPr>
        <p:txBody>
          <a:bodyPr spcFirstLastPara="1" wrap="square" lIns="90000" tIns="45700" rIns="91425" bIns="45700" anchor="b" anchorCtr="0">
            <a:normAutofit/>
          </a:bodyPr>
          <a:lstStyle>
            <a:lvl1pPr lvl="0" algn="ctr">
              <a:lnSpc>
                <a:spcPct val="100000"/>
              </a:lnSpc>
              <a:spcBef>
                <a:spcPts val="750"/>
              </a:spcBef>
              <a:spcAft>
                <a:spcPts val="0"/>
              </a:spcAft>
              <a:buSzPts val="2160"/>
              <a:buNone/>
              <a:defRPr sz="1800">
                <a:solidFill>
                  <a:srgbClr val="005781"/>
                </a:solidFill>
              </a:defRPr>
            </a:lvl1pPr>
            <a:lvl2pPr lvl="1" algn="ctr">
              <a:lnSpc>
                <a:spcPct val="100000"/>
              </a:lnSpc>
              <a:spcBef>
                <a:spcPts val="375"/>
              </a:spcBef>
              <a:spcAft>
                <a:spcPts val="0"/>
              </a:spcAft>
              <a:buSzPts val="1500"/>
              <a:buNone/>
              <a:defRPr sz="1500"/>
            </a:lvl2pPr>
            <a:lvl3pPr lvl="2" algn="ctr">
              <a:lnSpc>
                <a:spcPct val="100000"/>
              </a:lnSpc>
              <a:spcBef>
                <a:spcPts val="375"/>
              </a:spcBef>
              <a:spcAft>
                <a:spcPts val="0"/>
              </a:spcAft>
              <a:buSzPts val="1350"/>
              <a:buNone/>
              <a:defRPr sz="1350"/>
            </a:lvl3pPr>
            <a:lvl4pPr lvl="3" algn="ctr">
              <a:lnSpc>
                <a:spcPct val="100000"/>
              </a:lnSpc>
              <a:spcBef>
                <a:spcPts val="375"/>
              </a:spcBef>
              <a:spcAft>
                <a:spcPts val="0"/>
              </a:spcAft>
              <a:buSzPts val="1200"/>
              <a:buNone/>
              <a:defRPr sz="1200"/>
            </a:lvl4pPr>
            <a:lvl5pPr lvl="4" algn="ctr">
              <a:lnSpc>
                <a:spcPct val="10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7"/>
        <p:cNvGrpSpPr/>
        <p:nvPr/>
      </p:nvGrpSpPr>
      <p:grpSpPr>
        <a:xfrm>
          <a:off x="0" y="0"/>
          <a:ext cx="0" cy="0"/>
          <a:chOff x="0" y="0"/>
          <a:chExt cx="0" cy="0"/>
        </a:xfrm>
      </p:grpSpPr>
      <p:pic>
        <p:nvPicPr>
          <p:cNvPr id="38" name="Google Shape;38;p20"/>
          <p:cNvPicPr preferRelativeResize="0"/>
          <p:nvPr/>
        </p:nvPicPr>
        <p:blipFill rotWithShape="1">
          <a:blip r:embed="rId2">
            <a:alphaModFix/>
          </a:blip>
          <a:srcRect r="5506"/>
          <a:stretch/>
        </p:blipFill>
        <p:spPr>
          <a:xfrm flipH="1">
            <a:off x="7538719" y="1807535"/>
            <a:ext cx="1433538" cy="2950886"/>
          </a:xfrm>
          <a:prstGeom prst="rect">
            <a:avLst/>
          </a:prstGeom>
          <a:noFill/>
          <a:ln>
            <a:noFill/>
          </a:ln>
        </p:spPr>
      </p:pic>
      <p:sp>
        <p:nvSpPr>
          <p:cNvPr id="39" name="Google Shape;39;p20"/>
          <p:cNvSpPr txBox="1">
            <a:spLocks noGrp="1"/>
          </p:cNvSpPr>
          <p:nvPr>
            <p:ph type="title"/>
          </p:nvPr>
        </p:nvSpPr>
        <p:spPr>
          <a:xfrm>
            <a:off x="628650" y="273845"/>
            <a:ext cx="7886700" cy="6314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578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0" name="Google Shape;40;p20"/>
          <p:cNvSpPr txBox="1">
            <a:spLocks noGrp="1"/>
          </p:cNvSpPr>
          <p:nvPr>
            <p:ph type="body" idx="1"/>
          </p:nvPr>
        </p:nvSpPr>
        <p:spPr>
          <a:xfrm>
            <a:off x="628650" y="1239194"/>
            <a:ext cx="7886700" cy="3263504"/>
          </a:xfrm>
          <a:prstGeom prst="rect">
            <a:avLst/>
          </a:prstGeom>
          <a:noFill/>
          <a:ln>
            <a:noFill/>
          </a:ln>
        </p:spPr>
        <p:txBody>
          <a:bodyPr spcFirstLastPara="1" wrap="square" lIns="90000" tIns="45700" rIns="91425" bIns="45700" anchor="t" anchorCtr="0">
            <a:normAutofit/>
          </a:bodyPr>
          <a:lstStyle>
            <a:lvl1pPr marL="457200" lvl="0" indent="-365760" algn="l">
              <a:lnSpc>
                <a:spcPct val="100000"/>
              </a:lnSpc>
              <a:spcBef>
                <a:spcPts val="750"/>
              </a:spcBef>
              <a:spcAft>
                <a:spcPts val="0"/>
              </a:spcAft>
              <a:buSzPts val="2160"/>
              <a:buChar char="▪"/>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41;p20"/>
          <p:cNvSpPr txBox="1">
            <a:spLocks noGrp="1"/>
          </p:cNvSpPr>
          <p:nvPr>
            <p:ph type="dt" idx="10"/>
          </p:nvPr>
        </p:nvSpPr>
        <p:spPr>
          <a:xfrm>
            <a:off x="55721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42" name="Google Shape;42;p20"/>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43" name="Google Shape;43;p20"/>
          <p:cNvSpPr txBox="1">
            <a:spLocks noGrp="1"/>
          </p:cNvSpPr>
          <p:nvPr>
            <p:ph type="sldNum" idx="12"/>
          </p:nvPr>
        </p:nvSpPr>
        <p:spPr>
          <a:xfrm>
            <a:off x="8020050" y="4767264"/>
            <a:ext cx="495300"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re de section">
  <p:cSld name="2_Titre de section">
    <p:spTree>
      <p:nvGrpSpPr>
        <p:cNvPr id="1" name="Shape 53"/>
        <p:cNvGrpSpPr/>
        <p:nvPr/>
      </p:nvGrpSpPr>
      <p:grpSpPr>
        <a:xfrm>
          <a:off x="0" y="0"/>
          <a:ext cx="0" cy="0"/>
          <a:chOff x="0" y="0"/>
          <a:chExt cx="0" cy="0"/>
        </a:xfrm>
      </p:grpSpPr>
      <p:pic>
        <p:nvPicPr>
          <p:cNvPr id="54" name="Google Shape;54;p22"/>
          <p:cNvPicPr preferRelativeResize="0"/>
          <p:nvPr/>
        </p:nvPicPr>
        <p:blipFill rotWithShape="1">
          <a:blip r:embed="rId2">
            <a:alphaModFix/>
          </a:blip>
          <a:srcRect/>
          <a:stretch/>
        </p:blipFill>
        <p:spPr>
          <a:xfrm flipH="1">
            <a:off x="7486937" y="1807535"/>
            <a:ext cx="1517073" cy="2955307"/>
          </a:xfrm>
          <a:prstGeom prst="rect">
            <a:avLst/>
          </a:prstGeom>
          <a:noFill/>
          <a:ln>
            <a:noFill/>
          </a:ln>
        </p:spPr>
      </p:pic>
      <p:sp>
        <p:nvSpPr>
          <p:cNvPr id="55" name="Google Shape;55;p22"/>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5781"/>
              </a:buClr>
              <a:buSzPts val="3600"/>
              <a:buFont typeface="Arial"/>
              <a:buNone/>
              <a:defRPr sz="3600">
                <a:solidFill>
                  <a:srgbClr val="00578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623888" y="3442099"/>
            <a:ext cx="7886700" cy="1125140"/>
          </a:xfrm>
          <a:prstGeom prst="rect">
            <a:avLst/>
          </a:prstGeom>
          <a:noFill/>
          <a:ln>
            <a:noFill/>
          </a:ln>
        </p:spPr>
        <p:txBody>
          <a:bodyPr spcFirstLastPara="1" wrap="square" lIns="90000" tIns="45700" rIns="91425" bIns="45700" anchor="t" anchorCtr="0">
            <a:normAutofit/>
          </a:bodyPr>
          <a:lstStyle>
            <a:lvl1pPr marL="457200" lvl="0" indent="-228600" algn="ctr">
              <a:lnSpc>
                <a:spcPct val="100000"/>
              </a:lnSpc>
              <a:spcBef>
                <a:spcPts val="750"/>
              </a:spcBef>
              <a:spcAft>
                <a:spcPts val="0"/>
              </a:spcAft>
              <a:buSzPts val="2160"/>
              <a:buNone/>
              <a:defRPr sz="1800">
                <a:solidFill>
                  <a:srgbClr val="005782"/>
                </a:solidFill>
              </a:defRPr>
            </a:lvl1pPr>
            <a:lvl2pPr marL="914400" lvl="1" indent="-228600" algn="l">
              <a:lnSpc>
                <a:spcPct val="100000"/>
              </a:lnSpc>
              <a:spcBef>
                <a:spcPts val="375"/>
              </a:spcBef>
              <a:spcAft>
                <a:spcPts val="0"/>
              </a:spcAft>
              <a:buSzPts val="1500"/>
              <a:buNone/>
              <a:defRPr sz="1500">
                <a:solidFill>
                  <a:srgbClr val="8898AB"/>
                </a:solidFill>
              </a:defRPr>
            </a:lvl2pPr>
            <a:lvl3pPr marL="1371600" lvl="2" indent="-228600" algn="l">
              <a:lnSpc>
                <a:spcPct val="100000"/>
              </a:lnSpc>
              <a:spcBef>
                <a:spcPts val="375"/>
              </a:spcBef>
              <a:spcAft>
                <a:spcPts val="0"/>
              </a:spcAft>
              <a:buSzPts val="1350"/>
              <a:buNone/>
              <a:defRPr sz="1350">
                <a:solidFill>
                  <a:srgbClr val="8898AB"/>
                </a:solidFill>
              </a:defRPr>
            </a:lvl3pPr>
            <a:lvl4pPr marL="1828800" lvl="3" indent="-228600" algn="l">
              <a:lnSpc>
                <a:spcPct val="100000"/>
              </a:lnSpc>
              <a:spcBef>
                <a:spcPts val="375"/>
              </a:spcBef>
              <a:spcAft>
                <a:spcPts val="0"/>
              </a:spcAft>
              <a:buSzPts val="1200"/>
              <a:buNone/>
              <a:defRPr sz="1200">
                <a:solidFill>
                  <a:srgbClr val="8898AB"/>
                </a:solidFill>
              </a:defRPr>
            </a:lvl4pPr>
            <a:lvl5pPr marL="2286000" lvl="4" indent="-228600" algn="l">
              <a:lnSpc>
                <a:spcPct val="100000"/>
              </a:lnSpc>
              <a:spcBef>
                <a:spcPts val="375"/>
              </a:spcBef>
              <a:spcAft>
                <a:spcPts val="0"/>
              </a:spcAft>
              <a:buSzPts val="1200"/>
              <a:buNone/>
              <a:defRPr sz="1200">
                <a:solidFill>
                  <a:srgbClr val="8898AB"/>
                </a:solidFill>
              </a:defRPr>
            </a:lvl5pPr>
            <a:lvl6pPr marL="2743200" lvl="5" indent="-228600" algn="l">
              <a:lnSpc>
                <a:spcPct val="90000"/>
              </a:lnSpc>
              <a:spcBef>
                <a:spcPts val="375"/>
              </a:spcBef>
              <a:spcAft>
                <a:spcPts val="0"/>
              </a:spcAft>
              <a:buClr>
                <a:srgbClr val="8898AB"/>
              </a:buClr>
              <a:buSzPts val="1200"/>
              <a:buNone/>
              <a:defRPr sz="1200">
                <a:solidFill>
                  <a:srgbClr val="8898AB"/>
                </a:solidFill>
              </a:defRPr>
            </a:lvl6pPr>
            <a:lvl7pPr marL="3200400" lvl="6" indent="-228600" algn="l">
              <a:lnSpc>
                <a:spcPct val="90000"/>
              </a:lnSpc>
              <a:spcBef>
                <a:spcPts val="375"/>
              </a:spcBef>
              <a:spcAft>
                <a:spcPts val="0"/>
              </a:spcAft>
              <a:buClr>
                <a:srgbClr val="8898AB"/>
              </a:buClr>
              <a:buSzPts val="1200"/>
              <a:buNone/>
              <a:defRPr sz="1200">
                <a:solidFill>
                  <a:srgbClr val="8898AB"/>
                </a:solidFill>
              </a:defRPr>
            </a:lvl7pPr>
            <a:lvl8pPr marL="3657600" lvl="7" indent="-228600" algn="l">
              <a:lnSpc>
                <a:spcPct val="90000"/>
              </a:lnSpc>
              <a:spcBef>
                <a:spcPts val="375"/>
              </a:spcBef>
              <a:spcAft>
                <a:spcPts val="0"/>
              </a:spcAft>
              <a:buClr>
                <a:srgbClr val="8898AB"/>
              </a:buClr>
              <a:buSzPts val="1200"/>
              <a:buNone/>
              <a:defRPr sz="1200">
                <a:solidFill>
                  <a:srgbClr val="8898AB"/>
                </a:solidFill>
              </a:defRPr>
            </a:lvl8pPr>
            <a:lvl9pPr marL="4114800" lvl="8" indent="-228600" algn="l">
              <a:lnSpc>
                <a:spcPct val="90000"/>
              </a:lnSpc>
              <a:spcBef>
                <a:spcPts val="375"/>
              </a:spcBef>
              <a:spcAft>
                <a:spcPts val="0"/>
              </a:spcAft>
              <a:buClr>
                <a:srgbClr val="8898AB"/>
              </a:buClr>
              <a:buSzPts val="1200"/>
              <a:buNone/>
              <a:defRPr sz="1200">
                <a:solidFill>
                  <a:srgbClr val="8898AB"/>
                </a:solidFill>
              </a:defRPr>
            </a:lvl9pPr>
          </a:lstStyle>
          <a:p>
            <a:endParaRPr/>
          </a:p>
        </p:txBody>
      </p:sp>
      <p:sp>
        <p:nvSpPr>
          <p:cNvPr id="57" name="Google Shape;57;p22"/>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58" name="Google Shape;58;p22"/>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59" name="Google Shape;59;p22"/>
          <p:cNvSpPr txBox="1">
            <a:spLocks noGrp="1"/>
          </p:cNvSpPr>
          <p:nvPr>
            <p:ph type="sldNum" idx="12"/>
          </p:nvPr>
        </p:nvSpPr>
        <p:spPr>
          <a:xfrm>
            <a:off x="8245475" y="4762842"/>
            <a:ext cx="501696"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73"/>
        <p:cNvGrpSpPr/>
        <p:nvPr/>
      </p:nvGrpSpPr>
      <p:grpSpPr>
        <a:xfrm>
          <a:off x="0" y="0"/>
          <a:ext cx="0" cy="0"/>
          <a:chOff x="0" y="0"/>
          <a:chExt cx="0" cy="0"/>
        </a:xfrm>
      </p:grpSpPr>
      <p:sp>
        <p:nvSpPr>
          <p:cNvPr id="74" name="Google Shape;74;p25"/>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578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5"/>
          <p:cNvSpPr txBox="1">
            <a:spLocks noGrp="1"/>
          </p:cNvSpPr>
          <p:nvPr>
            <p:ph type="body" idx="1"/>
          </p:nvPr>
        </p:nvSpPr>
        <p:spPr>
          <a:xfrm>
            <a:off x="629842" y="1260872"/>
            <a:ext cx="3868340" cy="617934"/>
          </a:xfrm>
          <a:prstGeom prst="rect">
            <a:avLst/>
          </a:prstGeom>
          <a:noFill/>
          <a:ln>
            <a:noFill/>
          </a:ln>
        </p:spPr>
        <p:txBody>
          <a:bodyPr spcFirstLastPara="1" wrap="square" lIns="90000" tIns="45700" rIns="91425" bIns="45700" anchor="b" anchorCtr="0">
            <a:normAutofit/>
          </a:bodyPr>
          <a:lstStyle>
            <a:lvl1pPr marL="457200" lvl="0" indent="-228600" algn="l">
              <a:lnSpc>
                <a:spcPct val="100000"/>
              </a:lnSpc>
              <a:spcBef>
                <a:spcPts val="750"/>
              </a:spcBef>
              <a:spcAft>
                <a:spcPts val="0"/>
              </a:spcAft>
              <a:buSzPts val="2160"/>
              <a:buNone/>
              <a:defRPr sz="1800" b="1"/>
            </a:lvl1pPr>
            <a:lvl2pPr marL="914400" lvl="1" indent="-228600" algn="l">
              <a:lnSpc>
                <a:spcPct val="100000"/>
              </a:lnSpc>
              <a:spcBef>
                <a:spcPts val="375"/>
              </a:spcBef>
              <a:spcAft>
                <a:spcPts val="0"/>
              </a:spcAft>
              <a:buSzPts val="1500"/>
              <a:buNone/>
              <a:defRPr sz="1500" b="1"/>
            </a:lvl2pPr>
            <a:lvl3pPr marL="1371600" lvl="2" indent="-228600" algn="l">
              <a:lnSpc>
                <a:spcPct val="100000"/>
              </a:lnSpc>
              <a:spcBef>
                <a:spcPts val="375"/>
              </a:spcBef>
              <a:spcAft>
                <a:spcPts val="0"/>
              </a:spcAft>
              <a:buSzPts val="1350"/>
              <a:buNone/>
              <a:defRPr sz="1350" b="1"/>
            </a:lvl3pPr>
            <a:lvl4pPr marL="1828800" lvl="3" indent="-228600" algn="l">
              <a:lnSpc>
                <a:spcPct val="100000"/>
              </a:lnSpc>
              <a:spcBef>
                <a:spcPts val="375"/>
              </a:spcBef>
              <a:spcAft>
                <a:spcPts val="0"/>
              </a:spcAft>
              <a:buSzPts val="1200"/>
              <a:buNone/>
              <a:defRPr sz="1200" b="1"/>
            </a:lvl4pPr>
            <a:lvl5pPr marL="2286000" lvl="4" indent="-228600" algn="l">
              <a:lnSpc>
                <a:spcPct val="10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6" name="Google Shape;76;p25"/>
          <p:cNvSpPr txBox="1">
            <a:spLocks noGrp="1"/>
          </p:cNvSpPr>
          <p:nvPr>
            <p:ph type="body" idx="2"/>
          </p:nvPr>
        </p:nvSpPr>
        <p:spPr>
          <a:xfrm>
            <a:off x="629842" y="1878806"/>
            <a:ext cx="3868340" cy="2763441"/>
          </a:xfrm>
          <a:prstGeom prst="rect">
            <a:avLst/>
          </a:prstGeom>
          <a:noFill/>
          <a:ln>
            <a:noFill/>
          </a:ln>
        </p:spPr>
        <p:txBody>
          <a:bodyPr spcFirstLastPara="1" wrap="square" lIns="90000" tIns="45700" rIns="91425" bIns="45700" anchor="t" anchorCtr="0">
            <a:normAutofit/>
          </a:bodyPr>
          <a:lstStyle>
            <a:lvl1pPr marL="457200" lvl="0" indent="-365760" algn="l">
              <a:lnSpc>
                <a:spcPct val="100000"/>
              </a:lnSpc>
              <a:spcBef>
                <a:spcPts val="750"/>
              </a:spcBef>
              <a:spcAft>
                <a:spcPts val="0"/>
              </a:spcAft>
              <a:buSzPts val="2160"/>
              <a:buChar char="▪"/>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5"/>
          <p:cNvSpPr txBox="1">
            <a:spLocks noGrp="1"/>
          </p:cNvSpPr>
          <p:nvPr>
            <p:ph type="body" idx="3"/>
          </p:nvPr>
        </p:nvSpPr>
        <p:spPr>
          <a:xfrm>
            <a:off x="4629151" y="1260872"/>
            <a:ext cx="3887391" cy="617934"/>
          </a:xfrm>
          <a:prstGeom prst="rect">
            <a:avLst/>
          </a:prstGeom>
          <a:noFill/>
          <a:ln>
            <a:noFill/>
          </a:ln>
        </p:spPr>
        <p:txBody>
          <a:bodyPr spcFirstLastPara="1" wrap="square" lIns="90000" tIns="45700" rIns="91425" bIns="45700" anchor="b" anchorCtr="0">
            <a:normAutofit/>
          </a:bodyPr>
          <a:lstStyle>
            <a:lvl1pPr marL="457200" lvl="0" indent="-228600" algn="l">
              <a:lnSpc>
                <a:spcPct val="100000"/>
              </a:lnSpc>
              <a:spcBef>
                <a:spcPts val="750"/>
              </a:spcBef>
              <a:spcAft>
                <a:spcPts val="0"/>
              </a:spcAft>
              <a:buSzPts val="2160"/>
              <a:buNone/>
              <a:defRPr sz="1800" b="1"/>
            </a:lvl1pPr>
            <a:lvl2pPr marL="914400" lvl="1" indent="-228600" algn="l">
              <a:lnSpc>
                <a:spcPct val="100000"/>
              </a:lnSpc>
              <a:spcBef>
                <a:spcPts val="375"/>
              </a:spcBef>
              <a:spcAft>
                <a:spcPts val="0"/>
              </a:spcAft>
              <a:buSzPts val="1500"/>
              <a:buNone/>
              <a:defRPr sz="1500" b="1"/>
            </a:lvl2pPr>
            <a:lvl3pPr marL="1371600" lvl="2" indent="-228600" algn="l">
              <a:lnSpc>
                <a:spcPct val="100000"/>
              </a:lnSpc>
              <a:spcBef>
                <a:spcPts val="375"/>
              </a:spcBef>
              <a:spcAft>
                <a:spcPts val="0"/>
              </a:spcAft>
              <a:buSzPts val="1350"/>
              <a:buNone/>
              <a:defRPr sz="1350" b="1"/>
            </a:lvl3pPr>
            <a:lvl4pPr marL="1828800" lvl="3" indent="-228600" algn="l">
              <a:lnSpc>
                <a:spcPct val="100000"/>
              </a:lnSpc>
              <a:spcBef>
                <a:spcPts val="375"/>
              </a:spcBef>
              <a:spcAft>
                <a:spcPts val="0"/>
              </a:spcAft>
              <a:buSzPts val="1200"/>
              <a:buNone/>
              <a:defRPr sz="1200" b="1"/>
            </a:lvl4pPr>
            <a:lvl5pPr marL="2286000" lvl="4" indent="-228600" algn="l">
              <a:lnSpc>
                <a:spcPct val="10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8" name="Google Shape;78;p25"/>
          <p:cNvSpPr txBox="1">
            <a:spLocks noGrp="1"/>
          </p:cNvSpPr>
          <p:nvPr>
            <p:ph type="body" idx="4"/>
          </p:nvPr>
        </p:nvSpPr>
        <p:spPr>
          <a:xfrm>
            <a:off x="4629151" y="1878806"/>
            <a:ext cx="3887391" cy="2763441"/>
          </a:xfrm>
          <a:prstGeom prst="rect">
            <a:avLst/>
          </a:prstGeom>
          <a:noFill/>
          <a:ln>
            <a:noFill/>
          </a:ln>
        </p:spPr>
        <p:txBody>
          <a:bodyPr spcFirstLastPara="1" wrap="square" lIns="90000" tIns="45700" rIns="91425" bIns="45700" anchor="t" anchorCtr="0">
            <a:normAutofit/>
          </a:bodyPr>
          <a:lstStyle>
            <a:lvl1pPr marL="457200" lvl="0" indent="-365760" algn="l">
              <a:lnSpc>
                <a:spcPct val="100000"/>
              </a:lnSpc>
              <a:spcBef>
                <a:spcPts val="750"/>
              </a:spcBef>
              <a:spcAft>
                <a:spcPts val="0"/>
              </a:spcAft>
              <a:buSzPts val="2160"/>
              <a:buChar char="▪"/>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 name="Espace réservé de la date 4"/>
          <p:cNvSpPr>
            <a:spLocks noGrp="1"/>
          </p:cNvSpPr>
          <p:nvPr>
            <p:ph type="dt" idx="10"/>
          </p:nvPr>
        </p:nvSpPr>
        <p:spPr/>
        <p:txBody>
          <a:bodyPr/>
          <a:lstStyle/>
          <a:p>
            <a:r>
              <a:rPr lang="fr-FR"/>
              <a:t>6 juin 2024</a:t>
            </a:r>
          </a:p>
        </p:txBody>
      </p:sp>
      <p:sp>
        <p:nvSpPr>
          <p:cNvPr id="6" name="Espace réservé du pied de page 5"/>
          <p:cNvSpPr>
            <a:spLocks noGrp="1"/>
          </p:cNvSpPr>
          <p:nvPr>
            <p:ph type="ftr" idx="11"/>
          </p:nvPr>
        </p:nvSpPr>
        <p:spPr/>
        <p:txBody>
          <a:bodyPr/>
          <a:lstStyle/>
          <a:p>
            <a:r>
              <a:rPr lang="fr-FR"/>
              <a:t>COPIL EDS</a:t>
            </a:r>
            <a:endParaRPr lang="fr-FR" dirty="0"/>
          </a:p>
        </p:txBody>
      </p:sp>
      <p:sp>
        <p:nvSpPr>
          <p:cNvPr id="7" name="Espace réservé du numéro de diapositive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578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3887391" y="740570"/>
            <a:ext cx="4629150" cy="3655219"/>
          </a:xfrm>
          <a:prstGeom prst="rect">
            <a:avLst/>
          </a:prstGeom>
          <a:noFill/>
          <a:ln>
            <a:noFill/>
          </a:ln>
        </p:spPr>
        <p:txBody>
          <a:bodyPr spcFirstLastPara="1" wrap="square" lIns="90000" tIns="45700" rIns="91425" bIns="45700" anchor="t" anchorCtr="0">
            <a:normAutofit/>
          </a:bodyPr>
          <a:lstStyle>
            <a:lvl1pPr marL="457200" lvl="0" indent="-411480" algn="l">
              <a:lnSpc>
                <a:spcPct val="100000"/>
              </a:lnSpc>
              <a:spcBef>
                <a:spcPts val="750"/>
              </a:spcBef>
              <a:spcAft>
                <a:spcPts val="0"/>
              </a:spcAft>
              <a:buSzPts val="2880"/>
              <a:buChar char="▪"/>
              <a:defRPr sz="2400"/>
            </a:lvl1pPr>
            <a:lvl2pPr marL="914400" lvl="1" indent="-361950" algn="l">
              <a:lnSpc>
                <a:spcPct val="100000"/>
              </a:lnSpc>
              <a:spcBef>
                <a:spcPts val="375"/>
              </a:spcBef>
              <a:spcAft>
                <a:spcPts val="0"/>
              </a:spcAft>
              <a:buSzPts val="2100"/>
              <a:buChar char="•"/>
              <a:defRPr sz="2100"/>
            </a:lvl2pPr>
            <a:lvl3pPr marL="1371600" lvl="2" indent="-342900" algn="l">
              <a:lnSpc>
                <a:spcPct val="100000"/>
              </a:lnSpc>
              <a:spcBef>
                <a:spcPts val="375"/>
              </a:spcBef>
              <a:spcAft>
                <a:spcPts val="0"/>
              </a:spcAft>
              <a:buSzPts val="1800"/>
              <a:buChar char="•"/>
              <a:defRPr sz="1800"/>
            </a:lvl3pPr>
            <a:lvl4pPr marL="1828800" lvl="3" indent="-323850" algn="l">
              <a:lnSpc>
                <a:spcPct val="100000"/>
              </a:lnSpc>
              <a:spcBef>
                <a:spcPts val="375"/>
              </a:spcBef>
              <a:spcAft>
                <a:spcPts val="0"/>
              </a:spcAft>
              <a:buSzPts val="1500"/>
              <a:buChar char="•"/>
              <a:defRPr sz="1500"/>
            </a:lvl4pPr>
            <a:lvl5pPr marL="2286000" lvl="4" indent="-323850" algn="l">
              <a:lnSpc>
                <a:spcPct val="10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90" name="Google Shape;90;p27"/>
          <p:cNvSpPr txBox="1">
            <a:spLocks noGrp="1"/>
          </p:cNvSpPr>
          <p:nvPr>
            <p:ph type="body" idx="2"/>
          </p:nvPr>
        </p:nvSpPr>
        <p:spPr>
          <a:xfrm>
            <a:off x="629841" y="1543050"/>
            <a:ext cx="2949178" cy="2858691"/>
          </a:xfrm>
          <a:prstGeom prst="rect">
            <a:avLst/>
          </a:prstGeom>
          <a:noFill/>
          <a:ln>
            <a:noFill/>
          </a:ln>
        </p:spPr>
        <p:txBody>
          <a:bodyPr spcFirstLastPara="1" wrap="square" lIns="90000" tIns="45700" rIns="91425" bIns="45700" anchor="t" anchorCtr="0">
            <a:normAutofit/>
          </a:bodyPr>
          <a:lstStyle>
            <a:lvl1pPr marL="457200" lvl="0" indent="-228600" algn="l">
              <a:lnSpc>
                <a:spcPct val="100000"/>
              </a:lnSpc>
              <a:spcBef>
                <a:spcPts val="750"/>
              </a:spcBef>
              <a:spcAft>
                <a:spcPts val="0"/>
              </a:spcAft>
              <a:buSzPts val="1440"/>
              <a:buNone/>
              <a:defRPr sz="1200"/>
            </a:lvl1pPr>
            <a:lvl2pPr marL="914400" lvl="1" indent="-228600" algn="l">
              <a:lnSpc>
                <a:spcPct val="100000"/>
              </a:lnSpc>
              <a:spcBef>
                <a:spcPts val="375"/>
              </a:spcBef>
              <a:spcAft>
                <a:spcPts val="0"/>
              </a:spcAft>
              <a:buSzPts val="1050"/>
              <a:buNone/>
              <a:defRPr sz="1050"/>
            </a:lvl2pPr>
            <a:lvl3pPr marL="1371600" lvl="2" indent="-228600" algn="l">
              <a:lnSpc>
                <a:spcPct val="100000"/>
              </a:lnSpc>
              <a:spcBef>
                <a:spcPts val="375"/>
              </a:spcBef>
              <a:spcAft>
                <a:spcPts val="0"/>
              </a:spcAft>
              <a:buSzPts val="900"/>
              <a:buNone/>
              <a:defRPr sz="900"/>
            </a:lvl3pPr>
            <a:lvl4pPr marL="1828800" lvl="3" indent="-228600" algn="l">
              <a:lnSpc>
                <a:spcPct val="100000"/>
              </a:lnSpc>
              <a:spcBef>
                <a:spcPts val="375"/>
              </a:spcBef>
              <a:spcAft>
                <a:spcPts val="0"/>
              </a:spcAft>
              <a:buSzPts val="750"/>
              <a:buNone/>
              <a:defRPr sz="750"/>
            </a:lvl4pPr>
            <a:lvl5pPr marL="2286000" lvl="4" indent="-228600" algn="l">
              <a:lnSpc>
                <a:spcPct val="100000"/>
              </a:lnSpc>
              <a:spcBef>
                <a:spcPts val="375"/>
              </a:spcBef>
              <a:spcAft>
                <a:spcPts val="0"/>
              </a:spcAft>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1" name="Google Shape;91;p27"/>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92" name="Google Shape;92;p27"/>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93" name="Google Shape;93;p27"/>
          <p:cNvSpPr txBox="1">
            <a:spLocks noGrp="1"/>
          </p:cNvSpPr>
          <p:nvPr>
            <p:ph type="sldNum" idx="12"/>
          </p:nvPr>
        </p:nvSpPr>
        <p:spPr>
          <a:xfrm>
            <a:off x="8093074" y="4767264"/>
            <a:ext cx="422275"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578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8"/>
          <p:cNvSpPr>
            <a:spLocks noGrp="1"/>
          </p:cNvSpPr>
          <p:nvPr>
            <p:ph type="pic" idx="2"/>
          </p:nvPr>
        </p:nvSpPr>
        <p:spPr>
          <a:xfrm>
            <a:off x="3887391" y="740570"/>
            <a:ext cx="4629150" cy="3655219"/>
          </a:xfrm>
          <a:prstGeom prst="rect">
            <a:avLst/>
          </a:prstGeom>
          <a:noFill/>
          <a:ln>
            <a:noFill/>
          </a:ln>
        </p:spPr>
      </p:sp>
      <p:sp>
        <p:nvSpPr>
          <p:cNvPr id="97" name="Google Shape;97;p28"/>
          <p:cNvSpPr txBox="1">
            <a:spLocks noGrp="1"/>
          </p:cNvSpPr>
          <p:nvPr>
            <p:ph type="body" idx="1"/>
          </p:nvPr>
        </p:nvSpPr>
        <p:spPr>
          <a:xfrm>
            <a:off x="629841" y="1543050"/>
            <a:ext cx="2949178" cy="2858691"/>
          </a:xfrm>
          <a:prstGeom prst="rect">
            <a:avLst/>
          </a:prstGeom>
          <a:noFill/>
          <a:ln>
            <a:noFill/>
          </a:ln>
        </p:spPr>
        <p:txBody>
          <a:bodyPr spcFirstLastPara="1" wrap="square" lIns="90000" tIns="45700" rIns="91425" bIns="45700" anchor="t" anchorCtr="0">
            <a:normAutofit/>
          </a:bodyPr>
          <a:lstStyle>
            <a:lvl1pPr marL="457200" lvl="0" indent="-228600" algn="l">
              <a:lnSpc>
                <a:spcPct val="100000"/>
              </a:lnSpc>
              <a:spcBef>
                <a:spcPts val="750"/>
              </a:spcBef>
              <a:spcAft>
                <a:spcPts val="0"/>
              </a:spcAft>
              <a:buSzPts val="1440"/>
              <a:buNone/>
              <a:defRPr sz="1200"/>
            </a:lvl1pPr>
            <a:lvl2pPr marL="914400" lvl="1" indent="-228600" algn="l">
              <a:lnSpc>
                <a:spcPct val="100000"/>
              </a:lnSpc>
              <a:spcBef>
                <a:spcPts val="375"/>
              </a:spcBef>
              <a:spcAft>
                <a:spcPts val="0"/>
              </a:spcAft>
              <a:buSzPts val="1050"/>
              <a:buNone/>
              <a:defRPr sz="1050"/>
            </a:lvl2pPr>
            <a:lvl3pPr marL="1371600" lvl="2" indent="-228600" algn="l">
              <a:lnSpc>
                <a:spcPct val="100000"/>
              </a:lnSpc>
              <a:spcBef>
                <a:spcPts val="375"/>
              </a:spcBef>
              <a:spcAft>
                <a:spcPts val="0"/>
              </a:spcAft>
              <a:buSzPts val="900"/>
              <a:buNone/>
              <a:defRPr sz="900"/>
            </a:lvl3pPr>
            <a:lvl4pPr marL="1828800" lvl="3" indent="-228600" algn="l">
              <a:lnSpc>
                <a:spcPct val="100000"/>
              </a:lnSpc>
              <a:spcBef>
                <a:spcPts val="375"/>
              </a:spcBef>
              <a:spcAft>
                <a:spcPts val="0"/>
              </a:spcAft>
              <a:buSzPts val="750"/>
              <a:buNone/>
              <a:defRPr sz="750"/>
            </a:lvl4pPr>
            <a:lvl5pPr marL="2286000" lvl="4" indent="-228600" algn="l">
              <a:lnSpc>
                <a:spcPct val="100000"/>
              </a:lnSpc>
              <a:spcBef>
                <a:spcPts val="375"/>
              </a:spcBef>
              <a:spcAft>
                <a:spcPts val="0"/>
              </a:spcAft>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8" name="Google Shape;98;p28"/>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99" name="Google Shape;99;p28"/>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100" name="Google Shape;100;p28"/>
          <p:cNvSpPr txBox="1">
            <a:spLocks noGrp="1"/>
          </p:cNvSpPr>
          <p:nvPr>
            <p:ph type="sldNum" idx="12"/>
          </p:nvPr>
        </p:nvSpPr>
        <p:spPr>
          <a:xfrm>
            <a:off x="8099424" y="4767264"/>
            <a:ext cx="415925"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628650" y="273845"/>
            <a:ext cx="7886700" cy="6314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578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9"/>
          <p:cNvSpPr txBox="1">
            <a:spLocks noGrp="1"/>
          </p:cNvSpPr>
          <p:nvPr>
            <p:ph type="body" idx="1"/>
          </p:nvPr>
        </p:nvSpPr>
        <p:spPr>
          <a:xfrm rot="5400000">
            <a:off x="2940248" y="-942379"/>
            <a:ext cx="3263504" cy="7886700"/>
          </a:xfrm>
          <a:prstGeom prst="rect">
            <a:avLst/>
          </a:prstGeom>
          <a:noFill/>
          <a:ln>
            <a:noFill/>
          </a:ln>
        </p:spPr>
        <p:txBody>
          <a:bodyPr spcFirstLastPara="1" wrap="square" lIns="90000" tIns="45700" rIns="91425" bIns="45700" anchor="t" anchorCtr="0">
            <a:normAutofit/>
          </a:bodyPr>
          <a:lstStyle>
            <a:lvl1pPr marL="457200" lvl="0" indent="-365760" algn="l">
              <a:lnSpc>
                <a:spcPct val="100000"/>
              </a:lnSpc>
              <a:spcBef>
                <a:spcPts val="750"/>
              </a:spcBef>
              <a:spcAft>
                <a:spcPts val="0"/>
              </a:spcAft>
              <a:buSzPts val="2160"/>
              <a:buChar char="▪"/>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4" name="Google Shape;104;p29"/>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105" name="Google Shape;105;p29"/>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106" name="Google Shape;106;p29"/>
          <p:cNvSpPr txBox="1">
            <a:spLocks noGrp="1"/>
          </p:cNvSpPr>
          <p:nvPr>
            <p:ph type="sldNum" idx="12"/>
          </p:nvPr>
        </p:nvSpPr>
        <p:spPr>
          <a:xfrm>
            <a:off x="8105774" y="4767264"/>
            <a:ext cx="409575"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578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0"/>
          <p:cNvSpPr txBox="1">
            <a:spLocks noGrp="1"/>
          </p:cNvSpPr>
          <p:nvPr>
            <p:ph type="body" idx="1"/>
          </p:nvPr>
        </p:nvSpPr>
        <p:spPr>
          <a:xfrm rot="5400000">
            <a:off x="1349574" y="-447079"/>
            <a:ext cx="4358879" cy="5800725"/>
          </a:xfrm>
          <a:prstGeom prst="rect">
            <a:avLst/>
          </a:prstGeom>
          <a:noFill/>
          <a:ln>
            <a:noFill/>
          </a:ln>
        </p:spPr>
        <p:txBody>
          <a:bodyPr spcFirstLastPara="1" wrap="square" lIns="90000" tIns="45700" rIns="91425" bIns="45700" anchor="t" anchorCtr="0">
            <a:normAutofit/>
          </a:bodyPr>
          <a:lstStyle>
            <a:lvl1pPr marL="457200" lvl="0" indent="-365760" algn="l">
              <a:lnSpc>
                <a:spcPct val="100000"/>
              </a:lnSpc>
              <a:spcBef>
                <a:spcPts val="750"/>
              </a:spcBef>
              <a:spcAft>
                <a:spcPts val="0"/>
              </a:spcAft>
              <a:buSzPts val="2160"/>
              <a:buChar char="▪"/>
              <a:defRPr/>
            </a:lvl1pPr>
            <a:lvl2pPr marL="914400" lvl="1" indent="-342900" algn="l">
              <a:lnSpc>
                <a:spcPct val="100000"/>
              </a:lnSpc>
              <a:spcBef>
                <a:spcPts val="375"/>
              </a:spcBef>
              <a:spcAft>
                <a:spcPts val="0"/>
              </a:spcAft>
              <a:buSzPts val="1800"/>
              <a:buChar char="•"/>
              <a:defRPr/>
            </a:lvl2pPr>
            <a:lvl3pPr marL="1371600" lvl="2" indent="-342900" algn="l">
              <a:lnSpc>
                <a:spcPct val="100000"/>
              </a:lnSpc>
              <a:spcBef>
                <a:spcPts val="375"/>
              </a:spcBef>
              <a:spcAft>
                <a:spcPts val="0"/>
              </a:spcAft>
              <a:buSzPts val="1800"/>
              <a:buChar char="•"/>
              <a:defRPr/>
            </a:lvl3pPr>
            <a:lvl4pPr marL="1828800" lvl="3" indent="-342900" algn="l">
              <a:lnSpc>
                <a:spcPct val="100000"/>
              </a:lnSpc>
              <a:spcBef>
                <a:spcPts val="375"/>
              </a:spcBef>
              <a:spcAft>
                <a:spcPts val="0"/>
              </a:spcAft>
              <a:buSzPts val="1800"/>
              <a:buChar char="•"/>
              <a:defRPr/>
            </a:lvl4pPr>
            <a:lvl5pPr marL="2286000" lvl="4" indent="-342900" algn="l">
              <a:lnSpc>
                <a:spcPct val="10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 name="Google Shape;110;p30"/>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6 juin 2024</a:t>
            </a:r>
            <a:endParaRPr/>
          </a:p>
        </p:txBody>
      </p:sp>
      <p:sp>
        <p:nvSpPr>
          <p:cNvPr id="111" name="Google Shape;111;p30"/>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COPIL EDS</a:t>
            </a:r>
            <a:endParaRPr lang="fr-FR" dirty="0"/>
          </a:p>
        </p:txBody>
      </p:sp>
      <p:sp>
        <p:nvSpPr>
          <p:cNvPr id="112" name="Google Shape;112;p30"/>
          <p:cNvSpPr txBox="1">
            <a:spLocks noGrp="1"/>
          </p:cNvSpPr>
          <p:nvPr>
            <p:ph type="sldNum" idx="12"/>
          </p:nvPr>
        </p:nvSpPr>
        <p:spPr>
          <a:xfrm>
            <a:off x="8089900" y="4767264"/>
            <a:ext cx="425450" cy="273844"/>
          </a:xfrm>
          <a:prstGeom prst="rect">
            <a:avLst/>
          </a:prstGeom>
          <a:noFill/>
          <a:ln>
            <a:noFill/>
          </a:ln>
        </p:spPr>
        <p:txBody>
          <a:bodyPr spcFirstLastPara="1" wrap="square" lIns="91425"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28650" y="273845"/>
            <a:ext cx="7886700" cy="63141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5782"/>
              </a:buClr>
              <a:buSzPts val="3300"/>
              <a:buFont typeface="Arial"/>
              <a:buNone/>
              <a:defRPr sz="3300" b="0" i="0" u="none" strike="noStrike" cap="none">
                <a:solidFill>
                  <a:srgbClr val="00578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628650" y="1369219"/>
            <a:ext cx="7886700" cy="3263504"/>
          </a:xfrm>
          <a:prstGeom prst="rect">
            <a:avLst/>
          </a:prstGeom>
          <a:noFill/>
          <a:ln>
            <a:noFill/>
          </a:ln>
        </p:spPr>
        <p:txBody>
          <a:bodyPr spcFirstLastPara="1" wrap="square" lIns="90000" tIns="45700" rIns="91425" bIns="45700" anchor="t" anchorCtr="0">
            <a:normAutofit/>
          </a:bodyPr>
          <a:lstStyle>
            <a:lvl1pPr marL="457200" marR="0" lvl="0" indent="-388620" algn="l" rtl="0">
              <a:lnSpc>
                <a:spcPct val="100000"/>
              </a:lnSpc>
              <a:spcBef>
                <a:spcPts val="750"/>
              </a:spcBef>
              <a:spcAft>
                <a:spcPts val="0"/>
              </a:spcAft>
              <a:buClr>
                <a:srgbClr val="005782"/>
              </a:buClr>
              <a:buSzPts val="2520"/>
              <a:buFont typeface="Noto Sans Symbols"/>
              <a:buChar char="▪"/>
              <a:defRPr sz="2100" b="0" i="0" u="none" strike="noStrike" cap="none">
                <a:solidFill>
                  <a:schemeClr val="dk1"/>
                </a:solidFill>
                <a:latin typeface="Arial"/>
                <a:ea typeface="Arial"/>
                <a:cs typeface="Arial"/>
                <a:sym typeface="Arial"/>
              </a:defRPr>
            </a:lvl1pPr>
            <a:lvl2pPr marL="914400" marR="0" lvl="1" indent="-342900" algn="l" rtl="0">
              <a:lnSpc>
                <a:spcPct val="100000"/>
              </a:lnSpc>
              <a:spcBef>
                <a:spcPts val="375"/>
              </a:spcBef>
              <a:spcAft>
                <a:spcPts val="0"/>
              </a:spcAft>
              <a:buClr>
                <a:srgbClr val="005782"/>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375"/>
              </a:spcBef>
              <a:spcAft>
                <a:spcPts val="0"/>
              </a:spcAft>
              <a:buClr>
                <a:srgbClr val="00578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100000"/>
              </a:lnSpc>
              <a:spcBef>
                <a:spcPts val="375"/>
              </a:spcBef>
              <a:spcAft>
                <a:spcPts val="0"/>
              </a:spcAft>
              <a:buClr>
                <a:srgbClr val="005782"/>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100000"/>
              </a:lnSpc>
              <a:spcBef>
                <a:spcPts val="375"/>
              </a:spcBef>
              <a:spcAft>
                <a:spcPts val="0"/>
              </a:spcAft>
              <a:buClr>
                <a:srgbClr val="005782"/>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ftr" idx="11"/>
          </p:nvPr>
        </p:nvSpPr>
        <p:spPr>
          <a:xfrm>
            <a:off x="1539783" y="4762842"/>
            <a:ext cx="30861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750" b="0" i="0" u="none" strike="noStrike" cap="none">
                <a:solidFill>
                  <a:srgbClr val="8898A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fr-FR"/>
              <a:t>COPIL EDS</a:t>
            </a:r>
            <a:endParaRPr lang="fr-FR" dirty="0"/>
          </a:p>
        </p:txBody>
      </p:sp>
      <p:sp>
        <p:nvSpPr>
          <p:cNvPr id="9" name="Google Shape;9;p15"/>
          <p:cNvSpPr txBox="1">
            <a:spLocks noGrp="1"/>
          </p:cNvSpPr>
          <p:nvPr>
            <p:ph type="sldNum" idx="12"/>
          </p:nvPr>
        </p:nvSpPr>
        <p:spPr>
          <a:xfrm>
            <a:off x="8513424" y="4739999"/>
            <a:ext cx="427418" cy="273844"/>
          </a:xfrm>
          <a:prstGeom prst="rect">
            <a:avLst/>
          </a:prstGeom>
          <a:noFill/>
          <a:ln>
            <a:noFill/>
          </a:ln>
        </p:spPr>
        <p:txBody>
          <a:bodyPr spcFirstLastPara="1" wrap="square" lIns="91425" tIns="45700" rIns="0" bIns="45700" anchor="ctr" anchorCtr="0">
            <a:noAutofit/>
          </a:bodyPr>
          <a:lstStyle>
            <a:lvl1pPr marL="0" marR="0" lvl="0"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1pPr>
            <a:lvl2pPr marL="0" marR="0" lvl="1"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2pPr>
            <a:lvl3pPr marL="0" marR="0" lvl="2"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3pPr>
            <a:lvl4pPr marL="0" marR="0" lvl="3"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4pPr>
            <a:lvl5pPr marL="0" marR="0" lvl="4"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5pPr>
            <a:lvl6pPr marL="0" marR="0" lvl="5"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6pPr>
            <a:lvl7pPr marL="0" marR="0" lvl="6"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7pPr>
            <a:lvl8pPr marL="0" marR="0" lvl="7"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8pPr>
            <a:lvl9pPr marL="0" marR="0" lvl="8" indent="0" algn="r" rtl="0">
              <a:lnSpc>
                <a:spcPct val="100000"/>
              </a:lnSpc>
              <a:spcBef>
                <a:spcPts val="0"/>
              </a:spcBef>
              <a:spcAft>
                <a:spcPts val="0"/>
              </a:spcAft>
              <a:buNone/>
              <a:defRPr sz="825" b="0" i="0" u="none" strike="noStrike" cap="none">
                <a:solidFill>
                  <a:srgbClr val="8898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11" name="Google Shape;11;p15"/>
          <p:cNvSpPr txBox="1">
            <a:spLocks noGrp="1"/>
          </p:cNvSpPr>
          <p:nvPr>
            <p:ph type="dt" idx="10"/>
          </p:nvPr>
        </p:nvSpPr>
        <p:spPr>
          <a:xfrm>
            <a:off x="628650" y="4767264"/>
            <a:ext cx="89807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750" b="0" i="0" u="none" strike="noStrike" cap="none">
                <a:solidFill>
                  <a:srgbClr val="8898AB"/>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fr-FR"/>
              <a:t>6 juin 2024</a:t>
            </a:r>
            <a:endParaRPr/>
          </a:p>
        </p:txBody>
      </p:sp>
      <p:pic>
        <p:nvPicPr>
          <p:cNvPr id="3074" name="Picture 2">
            <a:extLst>
              <a:ext uri="{FF2B5EF4-FFF2-40B4-BE49-F238E27FC236}">
                <a16:creationId xmlns:a16="http://schemas.microsoft.com/office/drawing/2014/main" id="{5B6913AC-9DF0-D30C-C73B-71A4DF092D2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72653" y="190541"/>
            <a:ext cx="1554480" cy="79802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5" r:id="rId3"/>
    <p:sldLayoutId id="2147483658" r:id="rId4"/>
    <p:sldLayoutId id="2147483660" r:id="rId5"/>
    <p:sldLayoutId id="2147483661" r:id="rId6"/>
    <p:sldLayoutId id="2147483662" r:id="rId7"/>
    <p:sldLayoutId id="2147483663"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9170" y="1205547"/>
            <a:ext cx="7512235" cy="2732406"/>
          </a:xfrm>
        </p:spPr>
        <p:txBody>
          <a:bodyPr/>
          <a:lstStyle/>
          <a:p>
            <a:r>
              <a:rPr lang="fr-FR" dirty="0">
                <a:solidFill>
                  <a:srgbClr val="005782"/>
                </a:solidFill>
              </a:rPr>
              <a:t>Méthodologie </a:t>
            </a:r>
            <a:br>
              <a:rPr lang="fr-FR" dirty="0">
                <a:solidFill>
                  <a:srgbClr val="005782"/>
                </a:solidFill>
              </a:rPr>
            </a:br>
            <a:r>
              <a:rPr lang="fr-FR" dirty="0">
                <a:solidFill>
                  <a:srgbClr val="005782"/>
                </a:solidFill>
              </a:rPr>
              <a:t>de rédaction et d'évaluation </a:t>
            </a:r>
            <a:br>
              <a:rPr lang="fr-FR" dirty="0">
                <a:solidFill>
                  <a:srgbClr val="005782"/>
                </a:solidFill>
              </a:rPr>
            </a:br>
            <a:r>
              <a:rPr lang="fr-FR" dirty="0">
                <a:solidFill>
                  <a:srgbClr val="005782"/>
                </a:solidFill>
              </a:rPr>
              <a:t>des pré-prompts </a:t>
            </a:r>
            <a:br>
              <a:rPr lang="fr-FR" dirty="0">
                <a:solidFill>
                  <a:srgbClr val="005782"/>
                </a:solidFill>
              </a:rPr>
            </a:br>
            <a:r>
              <a:rPr lang="fr-FR" dirty="0">
                <a:solidFill>
                  <a:srgbClr val="005782"/>
                </a:solidFill>
              </a:rPr>
              <a:t>pour la vulgarisation scientifique</a:t>
            </a:r>
            <a:endParaRPr lang="fr-FR" dirty="0"/>
          </a:p>
        </p:txBody>
      </p:sp>
      <p:sp>
        <p:nvSpPr>
          <p:cNvPr id="3" name="Sous-titre 2"/>
          <p:cNvSpPr>
            <a:spLocks noGrp="1"/>
          </p:cNvSpPr>
          <p:nvPr>
            <p:ph type="subTitle" idx="1"/>
          </p:nvPr>
        </p:nvSpPr>
        <p:spPr>
          <a:xfrm>
            <a:off x="882595" y="3937953"/>
            <a:ext cx="6858000" cy="682499"/>
          </a:xfrm>
        </p:spPr>
        <p:txBody>
          <a:bodyPr/>
          <a:lstStyle/>
          <a:p>
            <a:r>
              <a:rPr lang="fr-FR" dirty="0"/>
              <a:t>Adélaïde Broucas | 18 juillet 2025</a:t>
            </a:r>
          </a:p>
        </p:txBody>
      </p:sp>
    </p:spTree>
    <p:extLst>
      <p:ext uri="{BB962C8B-B14F-4D97-AF65-F5344CB8AC3E}">
        <p14:creationId xmlns:p14="http://schemas.microsoft.com/office/powerpoint/2010/main" val="25766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42258-9B5F-384B-3253-DB3816C29CB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917684-CD81-B71D-F2BF-97B0EF762305}"/>
              </a:ext>
            </a:extLst>
          </p:cNvPr>
          <p:cNvSpPr>
            <a:spLocks noGrp="1"/>
          </p:cNvSpPr>
          <p:nvPr>
            <p:ph type="title"/>
          </p:nvPr>
        </p:nvSpPr>
        <p:spPr/>
        <p:txBody>
          <a:bodyPr/>
          <a:lstStyle/>
          <a:p>
            <a:r>
              <a:rPr lang="fr-FR" b="1" dirty="0"/>
              <a:t>Pré-prompt : étapes guidées</a:t>
            </a:r>
            <a:br>
              <a:rPr lang="fr-FR" b="1" dirty="0"/>
            </a:br>
            <a:endParaRPr lang="fr-FR" dirty="0"/>
          </a:p>
        </p:txBody>
      </p:sp>
      <p:sp>
        <p:nvSpPr>
          <p:cNvPr id="4" name="Espace réservé du texte 3">
            <a:extLst>
              <a:ext uri="{FF2B5EF4-FFF2-40B4-BE49-F238E27FC236}">
                <a16:creationId xmlns:a16="http://schemas.microsoft.com/office/drawing/2014/main" id="{01F306BB-E561-48C2-420D-115A8B6CC46F}"/>
              </a:ext>
            </a:extLst>
          </p:cNvPr>
          <p:cNvSpPr>
            <a:spLocks noGrp="1"/>
          </p:cNvSpPr>
          <p:nvPr>
            <p:ph type="body" idx="2"/>
          </p:nvPr>
        </p:nvSpPr>
        <p:spPr>
          <a:xfrm>
            <a:off x="223933" y="1707396"/>
            <a:ext cx="3355085" cy="2858691"/>
          </a:xfrm>
        </p:spPr>
        <p:txBody>
          <a:bodyPr/>
          <a:lstStyle/>
          <a:p>
            <a:pPr algn="just">
              <a:lnSpc>
                <a:spcPct val="150000"/>
              </a:lnSpc>
              <a:buFont typeface="Arial" panose="020B0604020202020204" pitchFamily="34" charset="0"/>
              <a:buChar char="•"/>
            </a:pPr>
            <a:r>
              <a:rPr lang="fr-FR" dirty="0"/>
              <a:t>Prompt Engineering ciblé</a:t>
            </a:r>
          </a:p>
          <a:p>
            <a:pPr fontAlgn="ctr">
              <a:lnSpc>
                <a:spcPct val="150000"/>
              </a:lnSpc>
              <a:buFont typeface="Arial" panose="020B0604020202020204" pitchFamily="34" charset="0"/>
              <a:buChar char="•"/>
            </a:pPr>
            <a:r>
              <a:rPr lang="fr-FR" dirty="0"/>
              <a:t>Découpage en consigne simple</a:t>
            </a:r>
          </a:p>
          <a:p>
            <a:pPr fontAlgn="ctr">
              <a:lnSpc>
                <a:spcPct val="150000"/>
              </a:lnSpc>
              <a:buFont typeface="Arial" panose="020B0604020202020204" pitchFamily="34" charset="0"/>
              <a:buChar char="•"/>
            </a:pPr>
            <a:r>
              <a:rPr lang="fr-FR" dirty="0"/>
              <a:t>Limites :</a:t>
            </a:r>
          </a:p>
          <a:p>
            <a:pPr lvl="1" fontAlgn="ctr">
              <a:lnSpc>
                <a:spcPct val="150000"/>
              </a:lnSpc>
              <a:buFont typeface="Arial" panose="020B0604020202020204" pitchFamily="34" charset="0"/>
              <a:buChar char="•"/>
            </a:pPr>
            <a:r>
              <a:rPr lang="fr-FR" dirty="0"/>
              <a:t>Variabilité dans la qualité des résumés</a:t>
            </a:r>
          </a:p>
          <a:p>
            <a:pPr algn="just">
              <a:lnSpc>
                <a:spcPct val="150000"/>
              </a:lnSpc>
              <a:buFont typeface="Arial" panose="020B0604020202020204" pitchFamily="34" charset="0"/>
              <a:buChar char="•"/>
            </a:pPr>
            <a:endParaRPr lang="fr-FR" dirty="0">
              <a:solidFill>
                <a:srgbClr val="043D5B"/>
              </a:solidFill>
              <a:latin typeface="+mn-lt"/>
            </a:endParaRPr>
          </a:p>
        </p:txBody>
      </p:sp>
      <p:sp>
        <p:nvSpPr>
          <p:cNvPr id="5" name="Espace réservé de la date 4">
            <a:extLst>
              <a:ext uri="{FF2B5EF4-FFF2-40B4-BE49-F238E27FC236}">
                <a16:creationId xmlns:a16="http://schemas.microsoft.com/office/drawing/2014/main" id="{300F0C2B-63FE-79B8-22C9-A8A01BBACB61}"/>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11B99284-A054-BC0D-29BC-CC8EE0569DCB}"/>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2D0BE0AD-A2F1-87B6-B0BD-16AC0D399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pic>
        <p:nvPicPr>
          <p:cNvPr id="9" name="Image 8">
            <a:extLst>
              <a:ext uri="{FF2B5EF4-FFF2-40B4-BE49-F238E27FC236}">
                <a16:creationId xmlns:a16="http://schemas.microsoft.com/office/drawing/2014/main" id="{28FBAF13-B061-A57D-984E-487CCA32F6C1}"/>
              </a:ext>
            </a:extLst>
          </p:cNvPr>
          <p:cNvPicPr>
            <a:picLocks noChangeAspect="1"/>
          </p:cNvPicPr>
          <p:nvPr/>
        </p:nvPicPr>
        <p:blipFill>
          <a:blip r:embed="rId2"/>
          <a:stretch>
            <a:fillRect/>
          </a:stretch>
        </p:blipFill>
        <p:spPr>
          <a:xfrm>
            <a:off x="3396572" y="1254055"/>
            <a:ext cx="5523495" cy="3097833"/>
          </a:xfrm>
          <a:prstGeom prst="rect">
            <a:avLst/>
          </a:prstGeom>
        </p:spPr>
      </p:pic>
    </p:spTree>
    <p:extLst>
      <p:ext uri="{BB962C8B-B14F-4D97-AF65-F5344CB8AC3E}">
        <p14:creationId xmlns:p14="http://schemas.microsoft.com/office/powerpoint/2010/main" val="42318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CB1F-7665-AA2C-CCBE-60DFD6D32E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A5CADF9-5327-008C-6B77-02653B9BBCB4}"/>
              </a:ext>
            </a:extLst>
          </p:cNvPr>
          <p:cNvSpPr>
            <a:spLocks noGrp="1"/>
          </p:cNvSpPr>
          <p:nvPr>
            <p:ph type="title"/>
          </p:nvPr>
        </p:nvSpPr>
        <p:spPr/>
        <p:txBody>
          <a:bodyPr>
            <a:normAutofit fontScale="90000"/>
          </a:bodyPr>
          <a:lstStyle/>
          <a:p>
            <a:r>
              <a:rPr lang="fr-FR" b="1" dirty="0"/>
              <a:t>Pré-prompt : questions implicites</a:t>
            </a:r>
            <a:br>
              <a:rPr lang="fr-FR" b="1" dirty="0"/>
            </a:br>
            <a:endParaRPr lang="fr-FR" dirty="0"/>
          </a:p>
        </p:txBody>
      </p:sp>
      <p:sp>
        <p:nvSpPr>
          <p:cNvPr id="4" name="Espace réservé du texte 3">
            <a:extLst>
              <a:ext uri="{FF2B5EF4-FFF2-40B4-BE49-F238E27FC236}">
                <a16:creationId xmlns:a16="http://schemas.microsoft.com/office/drawing/2014/main" id="{2546D0E6-B86C-4825-2A01-711EC68C1B5D}"/>
              </a:ext>
            </a:extLst>
          </p:cNvPr>
          <p:cNvSpPr>
            <a:spLocks noGrp="1"/>
          </p:cNvSpPr>
          <p:nvPr>
            <p:ph type="body" idx="2"/>
          </p:nvPr>
        </p:nvSpPr>
        <p:spPr>
          <a:xfrm>
            <a:off x="223934" y="1417950"/>
            <a:ext cx="3355085" cy="2858691"/>
          </a:xfrm>
        </p:spPr>
        <p:txBody>
          <a:bodyPr/>
          <a:lstStyle/>
          <a:p>
            <a:pPr fontAlgn="ctr">
              <a:lnSpc>
                <a:spcPct val="150000"/>
              </a:lnSpc>
              <a:buFont typeface="Arial" panose="020B0604020202020204" pitchFamily="34" charset="0"/>
              <a:buChar char="•"/>
            </a:pPr>
            <a:r>
              <a:rPr lang="fr-FR" dirty="0"/>
              <a:t>Few-shot </a:t>
            </a:r>
            <a:r>
              <a:rPr lang="fr-FR" dirty="0" err="1"/>
              <a:t>learning</a:t>
            </a:r>
            <a:r>
              <a:rPr lang="fr-FR" dirty="0"/>
              <a:t> </a:t>
            </a:r>
          </a:p>
          <a:p>
            <a:pPr algn="just">
              <a:lnSpc>
                <a:spcPct val="150000"/>
              </a:lnSpc>
              <a:buFont typeface="Arial" panose="020B0604020202020204" pitchFamily="34" charset="0"/>
              <a:buChar char="•"/>
            </a:pPr>
            <a:r>
              <a:rPr lang="fr-FR" dirty="0"/>
              <a:t>Prompt Engineering ciblé</a:t>
            </a:r>
          </a:p>
          <a:p>
            <a:pPr fontAlgn="ctr">
              <a:lnSpc>
                <a:spcPct val="150000"/>
              </a:lnSpc>
              <a:buFont typeface="Arial" panose="020B0604020202020204" pitchFamily="34" charset="0"/>
              <a:buChar char="•"/>
            </a:pPr>
            <a:r>
              <a:rPr lang="fr-FR" dirty="0"/>
              <a:t>Questions spécifiques  </a:t>
            </a:r>
          </a:p>
          <a:p>
            <a:pPr fontAlgn="ctr">
              <a:lnSpc>
                <a:spcPct val="150000"/>
              </a:lnSpc>
              <a:buFont typeface="Arial" panose="020B0604020202020204" pitchFamily="34" charset="0"/>
              <a:buChar char="•"/>
            </a:pPr>
            <a:r>
              <a:rPr lang="fr-FR" dirty="0"/>
              <a:t>Exemples de résumés bien écrits</a:t>
            </a:r>
          </a:p>
          <a:p>
            <a:pPr fontAlgn="ctr">
              <a:lnSpc>
                <a:spcPct val="150000"/>
              </a:lnSpc>
              <a:buFont typeface="Arial" panose="020B0604020202020204" pitchFamily="34" charset="0"/>
              <a:buChar char="•"/>
            </a:pPr>
            <a:r>
              <a:rPr lang="fr-FR" dirty="0"/>
              <a:t>Limites : </a:t>
            </a:r>
          </a:p>
          <a:p>
            <a:pPr lvl="1" fontAlgn="ctr">
              <a:lnSpc>
                <a:spcPct val="150000"/>
              </a:lnSpc>
              <a:buFont typeface="Arial" panose="020B0604020202020204" pitchFamily="34" charset="0"/>
              <a:buChar char="•"/>
            </a:pPr>
            <a:r>
              <a:rPr lang="fr-FR" dirty="0"/>
              <a:t>Sensible à la qualité des exemples</a:t>
            </a:r>
          </a:p>
          <a:p>
            <a:pPr lvl="1" fontAlgn="ctr">
              <a:lnSpc>
                <a:spcPct val="150000"/>
              </a:lnSpc>
              <a:buFont typeface="Arial" panose="020B0604020202020204" pitchFamily="34" charset="0"/>
              <a:buChar char="•"/>
            </a:pPr>
            <a:r>
              <a:rPr lang="fr-FR" dirty="0"/>
              <a:t> Quelques mots anglais</a:t>
            </a:r>
          </a:p>
        </p:txBody>
      </p:sp>
      <p:sp>
        <p:nvSpPr>
          <p:cNvPr id="5" name="Espace réservé de la date 4">
            <a:extLst>
              <a:ext uri="{FF2B5EF4-FFF2-40B4-BE49-F238E27FC236}">
                <a16:creationId xmlns:a16="http://schemas.microsoft.com/office/drawing/2014/main" id="{10648266-D2D4-AF0D-47AB-50AEFC210434}"/>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8D1B7306-3348-A445-0DFA-4DAF2A5ED170}"/>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95868143-1C9F-15C9-9A86-CE5E3F14CB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pic>
        <p:nvPicPr>
          <p:cNvPr id="8" name="Image 7" descr="Une image contenant texte, capture d’écran, Police&#10;&#10;Le contenu généré par l’IA peut être incorrect.">
            <a:extLst>
              <a:ext uri="{FF2B5EF4-FFF2-40B4-BE49-F238E27FC236}">
                <a16:creationId xmlns:a16="http://schemas.microsoft.com/office/drawing/2014/main" id="{FEE34046-51F4-7C5B-DB99-0AC9FC6B8557}"/>
              </a:ext>
            </a:extLst>
          </p:cNvPr>
          <p:cNvPicPr>
            <a:picLocks noChangeAspect="1"/>
          </p:cNvPicPr>
          <p:nvPr/>
        </p:nvPicPr>
        <p:blipFill>
          <a:blip r:embed="rId2"/>
          <a:stretch>
            <a:fillRect/>
          </a:stretch>
        </p:blipFill>
        <p:spPr>
          <a:xfrm>
            <a:off x="3528183" y="1543050"/>
            <a:ext cx="5615817" cy="2733591"/>
          </a:xfrm>
          <a:prstGeom prst="rect">
            <a:avLst/>
          </a:prstGeom>
        </p:spPr>
      </p:pic>
    </p:spTree>
    <p:extLst>
      <p:ext uri="{BB962C8B-B14F-4D97-AF65-F5344CB8AC3E}">
        <p14:creationId xmlns:p14="http://schemas.microsoft.com/office/powerpoint/2010/main" val="91759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C60E2-E9A0-10A8-6B05-F088153EC4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19BDACD-21DC-AFE5-55F2-084AECCB0CC4}"/>
              </a:ext>
            </a:extLst>
          </p:cNvPr>
          <p:cNvSpPr>
            <a:spLocks noGrp="1"/>
          </p:cNvSpPr>
          <p:nvPr>
            <p:ph type="title"/>
          </p:nvPr>
        </p:nvSpPr>
        <p:spPr>
          <a:xfrm>
            <a:off x="628650" y="273845"/>
            <a:ext cx="7886700" cy="631412"/>
          </a:xfrm>
        </p:spPr>
        <p:txBody>
          <a:bodyPr/>
          <a:lstStyle/>
          <a:p>
            <a:r>
              <a:rPr lang="fr-FR" b="1" dirty="0"/>
              <a:t>Score de Flesch - </a:t>
            </a:r>
            <a:r>
              <a:rPr lang="fr-FR" b="1" dirty="0" err="1"/>
              <a:t>Kincaid</a:t>
            </a:r>
            <a:endParaRPr lang="fr-FR" b="1" dirty="0"/>
          </a:p>
        </p:txBody>
      </p:sp>
      <p:sp>
        <p:nvSpPr>
          <p:cNvPr id="3" name="Espace réservé du texte 2">
            <a:extLst>
              <a:ext uri="{FF2B5EF4-FFF2-40B4-BE49-F238E27FC236}">
                <a16:creationId xmlns:a16="http://schemas.microsoft.com/office/drawing/2014/main" id="{AB29F577-862D-3768-5F33-42B005188EFB}"/>
              </a:ext>
            </a:extLst>
          </p:cNvPr>
          <p:cNvSpPr>
            <a:spLocks noGrp="1"/>
          </p:cNvSpPr>
          <p:nvPr>
            <p:ph type="body" idx="1"/>
          </p:nvPr>
        </p:nvSpPr>
        <p:spPr>
          <a:xfrm>
            <a:off x="628650" y="1026887"/>
            <a:ext cx="7886700" cy="3609903"/>
          </a:xfrm>
        </p:spPr>
        <p:txBody>
          <a:bodyPr>
            <a:normAutofit/>
          </a:bodyPr>
          <a:lstStyle/>
          <a:p>
            <a:pPr>
              <a:lnSpc>
                <a:spcPct val="150000"/>
              </a:lnSpc>
              <a:buFont typeface="Arial" panose="020B0604020202020204" pitchFamily="34" charset="0"/>
              <a:buChar char="•"/>
            </a:pPr>
            <a:r>
              <a:rPr lang="fr-FR" dirty="0"/>
              <a:t>Indice de lisibilité textuelle</a:t>
            </a:r>
          </a:p>
          <a:p>
            <a:pPr lvl="1">
              <a:lnSpc>
                <a:spcPct val="150000"/>
              </a:lnSpc>
              <a:buFont typeface="Arial" panose="020B0604020202020204" pitchFamily="34" charset="0"/>
              <a:buChar char="•"/>
            </a:pPr>
            <a:r>
              <a:rPr lang="fr-FR" dirty="0"/>
              <a:t>Score élevé </a:t>
            </a:r>
            <a:r>
              <a:rPr lang="fr-FR" dirty="0">
                <a:sym typeface="Wingdings" pitchFamily="2" charset="2"/>
              </a:rPr>
              <a:t> texte facile à lire</a:t>
            </a:r>
          </a:p>
          <a:p>
            <a:pPr>
              <a:lnSpc>
                <a:spcPct val="150000"/>
              </a:lnSpc>
              <a:buFont typeface="Arial" panose="020B0604020202020204" pitchFamily="34" charset="0"/>
              <a:buChar char="•"/>
            </a:pPr>
            <a:r>
              <a:rPr lang="fr-FR" dirty="0">
                <a:sym typeface="Wingdings" pitchFamily="2" charset="2"/>
              </a:rPr>
              <a:t>Score entre 0 et 100</a:t>
            </a:r>
          </a:p>
          <a:p>
            <a:pPr>
              <a:lnSpc>
                <a:spcPct val="150000"/>
              </a:lnSpc>
              <a:buFont typeface="Arial" panose="020B0604020202020204" pitchFamily="34" charset="0"/>
              <a:buChar char="•"/>
            </a:pPr>
            <a:r>
              <a:rPr lang="fr-FR" dirty="0">
                <a:sym typeface="Wingdings" pitchFamily="2" charset="2"/>
              </a:rPr>
              <a:t>Calcul du score de Flesch – </a:t>
            </a:r>
            <a:r>
              <a:rPr lang="fr-FR" dirty="0" err="1">
                <a:sym typeface="Wingdings" pitchFamily="2" charset="2"/>
              </a:rPr>
              <a:t>Kincaid</a:t>
            </a:r>
            <a:r>
              <a:rPr lang="fr-FR" dirty="0">
                <a:sym typeface="Wingdings" pitchFamily="2" charset="2"/>
              </a:rPr>
              <a:t> :</a:t>
            </a:r>
          </a:p>
          <a:p>
            <a:pPr>
              <a:lnSpc>
                <a:spcPct val="150000"/>
              </a:lnSpc>
              <a:buFont typeface="Arial" panose="020B0604020202020204" pitchFamily="34" charset="0"/>
              <a:buChar char="•"/>
            </a:pPr>
            <a:endParaRPr lang="fr-FR" dirty="0"/>
          </a:p>
        </p:txBody>
      </p:sp>
      <p:sp>
        <p:nvSpPr>
          <p:cNvPr id="4" name="Espace réservé de la date 3">
            <a:extLst>
              <a:ext uri="{FF2B5EF4-FFF2-40B4-BE49-F238E27FC236}">
                <a16:creationId xmlns:a16="http://schemas.microsoft.com/office/drawing/2014/main" id="{ABAD4F31-DCCA-AFBE-5B30-E0CF343A0C26}"/>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121FB568-FEF4-6D5F-4FC2-AF0E7EBA7543}"/>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66582EF7-F4CE-B345-7698-DA427BD2E340}"/>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12</a:t>
            </a:fld>
            <a:endParaRPr lang="fr-FR" dirty="0"/>
          </a:p>
        </p:txBody>
      </p:sp>
      <p:pic>
        <p:nvPicPr>
          <p:cNvPr id="6" name="Image 5" descr="Une image contenant texte, capture d’écran, Police, nombre&#10;&#10;Le contenu généré par l’IA peut être incorrect.">
            <a:extLst>
              <a:ext uri="{FF2B5EF4-FFF2-40B4-BE49-F238E27FC236}">
                <a16:creationId xmlns:a16="http://schemas.microsoft.com/office/drawing/2014/main" id="{01DDDCFF-19D9-DD99-4A20-5904693D71A6}"/>
              </a:ext>
            </a:extLst>
          </p:cNvPr>
          <p:cNvPicPr>
            <a:picLocks noChangeAspect="1"/>
          </p:cNvPicPr>
          <p:nvPr/>
        </p:nvPicPr>
        <p:blipFill>
          <a:blip r:embed="rId2"/>
          <a:stretch>
            <a:fillRect/>
          </a:stretch>
        </p:blipFill>
        <p:spPr>
          <a:xfrm>
            <a:off x="5588487" y="1281265"/>
            <a:ext cx="2566736" cy="2835348"/>
          </a:xfrm>
          <a:prstGeom prst="rect">
            <a:avLst/>
          </a:prstGeom>
        </p:spPr>
      </p:pic>
      <p:pic>
        <p:nvPicPr>
          <p:cNvPr id="10" name="Image 9" descr="Une image contenant texte, Police, blanc, ligne&#10;&#10;Le contenu généré par l’IA peut être incorrect.">
            <a:extLst>
              <a:ext uri="{FF2B5EF4-FFF2-40B4-BE49-F238E27FC236}">
                <a16:creationId xmlns:a16="http://schemas.microsoft.com/office/drawing/2014/main" id="{0B177A10-3159-A735-3AA3-787A94984564}"/>
              </a:ext>
            </a:extLst>
          </p:cNvPr>
          <p:cNvPicPr>
            <a:picLocks noChangeAspect="1"/>
          </p:cNvPicPr>
          <p:nvPr/>
        </p:nvPicPr>
        <p:blipFill>
          <a:blip r:embed="rId3"/>
          <a:stretch>
            <a:fillRect/>
          </a:stretch>
        </p:blipFill>
        <p:spPr>
          <a:xfrm>
            <a:off x="1242475" y="3596382"/>
            <a:ext cx="3985885" cy="520231"/>
          </a:xfrm>
          <a:prstGeom prst="rect">
            <a:avLst/>
          </a:prstGeom>
        </p:spPr>
      </p:pic>
      <p:pic>
        <p:nvPicPr>
          <p:cNvPr id="11" name="Image 10">
            <a:extLst>
              <a:ext uri="{FF2B5EF4-FFF2-40B4-BE49-F238E27FC236}">
                <a16:creationId xmlns:a16="http://schemas.microsoft.com/office/drawing/2014/main" id="{7DB792EC-163A-144F-B0F6-F647816C0763}"/>
              </a:ext>
            </a:extLst>
          </p:cNvPr>
          <p:cNvPicPr>
            <a:picLocks noChangeAspect="1"/>
          </p:cNvPicPr>
          <p:nvPr/>
        </p:nvPicPr>
        <p:blipFill>
          <a:blip r:embed="rId4"/>
          <a:stretch>
            <a:fillRect/>
          </a:stretch>
        </p:blipFill>
        <p:spPr>
          <a:xfrm>
            <a:off x="913908" y="3596355"/>
            <a:ext cx="328567" cy="520231"/>
          </a:xfrm>
          <a:prstGeom prst="rect">
            <a:avLst/>
          </a:prstGeom>
        </p:spPr>
      </p:pic>
    </p:spTree>
    <p:extLst>
      <p:ext uri="{BB962C8B-B14F-4D97-AF65-F5344CB8AC3E}">
        <p14:creationId xmlns:p14="http://schemas.microsoft.com/office/powerpoint/2010/main" val="46121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E0029-9DA9-6404-6706-259358D8321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BA73B46-7D31-83FE-315F-46D9848AF5F2}"/>
              </a:ext>
            </a:extLst>
          </p:cNvPr>
          <p:cNvSpPr>
            <a:spLocks noGrp="1"/>
          </p:cNvSpPr>
          <p:nvPr>
            <p:ph type="title"/>
          </p:nvPr>
        </p:nvSpPr>
        <p:spPr>
          <a:xfrm>
            <a:off x="628650" y="273845"/>
            <a:ext cx="7886700" cy="631412"/>
          </a:xfrm>
        </p:spPr>
        <p:txBody>
          <a:bodyPr/>
          <a:lstStyle/>
          <a:p>
            <a:r>
              <a:rPr lang="fr-FR" b="1" dirty="0"/>
              <a:t>Score de Flesch - </a:t>
            </a:r>
            <a:r>
              <a:rPr lang="fr-FR" b="1" dirty="0" err="1"/>
              <a:t>Kincaid</a:t>
            </a:r>
            <a:endParaRPr lang="fr-FR" b="1" dirty="0"/>
          </a:p>
        </p:txBody>
      </p:sp>
      <p:sp>
        <p:nvSpPr>
          <p:cNvPr id="4" name="Espace réservé de la date 3">
            <a:extLst>
              <a:ext uri="{FF2B5EF4-FFF2-40B4-BE49-F238E27FC236}">
                <a16:creationId xmlns:a16="http://schemas.microsoft.com/office/drawing/2014/main" id="{46456447-935F-0E2B-3236-E2F28FF09ACB}"/>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3FB436CC-EEC3-211B-899C-CF6BA31E0F3A}"/>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579ECEBF-2FE5-B304-6920-C70E6E14B8FE}"/>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13</a:t>
            </a:fld>
            <a:endParaRPr lang="fr-FR" dirty="0"/>
          </a:p>
        </p:txBody>
      </p:sp>
      <p:sp>
        <p:nvSpPr>
          <p:cNvPr id="9" name="Espace réservé du texte 8">
            <a:extLst>
              <a:ext uri="{FF2B5EF4-FFF2-40B4-BE49-F238E27FC236}">
                <a16:creationId xmlns:a16="http://schemas.microsoft.com/office/drawing/2014/main" id="{A7B1BB3C-B75D-1883-5311-90D48AD8AB7A}"/>
              </a:ext>
            </a:extLst>
          </p:cNvPr>
          <p:cNvSpPr>
            <a:spLocks noGrp="1"/>
          </p:cNvSpPr>
          <p:nvPr>
            <p:ph type="body" idx="1"/>
          </p:nvPr>
        </p:nvSpPr>
        <p:spPr>
          <a:xfrm>
            <a:off x="352203" y="1204961"/>
            <a:ext cx="4219797" cy="2526923"/>
          </a:xfrm>
          <a:ln>
            <a:solidFill>
              <a:srgbClr val="043D5B"/>
            </a:solidFill>
          </a:ln>
        </p:spPr>
        <p:txBody>
          <a:bodyPr>
            <a:noAutofit/>
          </a:bodyPr>
          <a:lstStyle/>
          <a:p>
            <a:pPr marL="91440" indent="0" algn="just">
              <a:buNone/>
            </a:pPr>
            <a:r>
              <a:rPr lang="fr-FR" sz="700" dirty="0">
                <a:solidFill>
                  <a:srgbClr val="043D5B"/>
                </a:solidFill>
              </a:rPr>
              <a:t>La COVID 19 due au virus SARS-COV2 a été à l’origine d’une pandémie mondiale et de mesures sanitaires inédites dont le confinement de l’ensemble de la population. L’organisation et l’accès aux soins a été remaniée, y compris en cancérologie. La population âgée a été fortement stigmatisée et isolée. Ils ont rigoureusement respecté le confinement, parfois plus longtemps que nécessaire et le suivi médical a bien souvent été interrompu ou au mieux allégé. \n\</a:t>
            </a:r>
            <a:r>
              <a:rPr lang="fr-FR" sz="700" dirty="0" err="1">
                <a:solidFill>
                  <a:srgbClr val="043D5B"/>
                </a:solidFill>
              </a:rPr>
              <a:t>nLe</a:t>
            </a:r>
            <a:r>
              <a:rPr lang="fr-FR" sz="700" dirty="0">
                <a:solidFill>
                  <a:srgbClr val="043D5B"/>
                </a:solidFill>
              </a:rPr>
              <a:t> cancer colorectal est l’un des cancers les plus représenté en France et concerne particulièrement les personnes âgées. En effet, près de 40% des patients atteints d’un cancer colorectal ont plus de 75ans. Dans une étude française, il a été rapporté une franche diminution des cancers digestifs nouvellement traités pendant le période du confinement et au décours. \</a:t>
            </a:r>
            <a:r>
              <a:rPr lang="fr-FR" sz="700" dirty="0" err="1">
                <a:solidFill>
                  <a:srgbClr val="043D5B"/>
                </a:solidFill>
              </a:rPr>
              <a:t>nNous</a:t>
            </a:r>
            <a:r>
              <a:rPr lang="fr-FR" sz="700" dirty="0">
                <a:solidFill>
                  <a:srgbClr val="043D5B"/>
                </a:solidFill>
              </a:rPr>
              <a:t> supposons que la pandémie et ses conséquences, notamment sanitaires, ont entrainé un retard diagnostique du cancer colorectal et ainsi des diagnostics portés à un stade plus avancé. Nous nous sommes interrogés sur l’impact de cette crise sanitaire et du confinement sur les retards diagnostiques des cancers colorectaux au sein de la population âgée de 70 ans et plus au CHU de Bordeaux sur cette période.    \</a:t>
            </a:r>
            <a:r>
              <a:rPr lang="fr-FR" sz="700" dirty="0" err="1">
                <a:solidFill>
                  <a:srgbClr val="043D5B"/>
                </a:solidFill>
              </a:rPr>
              <a:t>nL’objectif</a:t>
            </a:r>
            <a:r>
              <a:rPr lang="fr-FR" sz="700" dirty="0">
                <a:solidFill>
                  <a:srgbClr val="043D5B"/>
                </a:solidFill>
              </a:rPr>
              <a:t> principal de notre travail est d’étudier les stades (métastatiques vs non métastatiques) des cancers colorectaux nouvellement diagnostiqués au CHU de Bordeaux entre mars et décembre 2020 chez les personnes âgées de 70 ans et plus et de les comparer aux mêmes périodes les années précédentes (mars à décembre 2019 et 2018). \</a:t>
            </a:r>
            <a:r>
              <a:rPr lang="fr-FR" sz="700" dirty="0" err="1">
                <a:solidFill>
                  <a:srgbClr val="043D5B"/>
                </a:solidFill>
              </a:rPr>
              <a:t>nNos</a:t>
            </a:r>
            <a:r>
              <a:rPr lang="fr-FR" sz="700" dirty="0">
                <a:solidFill>
                  <a:srgbClr val="043D5B"/>
                </a:solidFill>
              </a:rPr>
              <a:t> objectifs secondaires étaient les suivants :\n-\</a:t>
            </a:r>
            <a:r>
              <a:rPr lang="fr-FR" sz="700" dirty="0" err="1">
                <a:solidFill>
                  <a:srgbClr val="043D5B"/>
                </a:solidFill>
              </a:rPr>
              <a:t>tComparer</a:t>
            </a:r>
            <a:r>
              <a:rPr lang="fr-FR" sz="700" dirty="0">
                <a:solidFill>
                  <a:srgbClr val="043D5B"/>
                </a:solidFill>
              </a:rPr>
              <a:t> les stades diagnostiques des cancers colorectaux nouvellement diagnostiqués en fonction de l’âge (patients de plus de 70 ans vs moins de 70 ans)\n-\</a:t>
            </a:r>
            <a:r>
              <a:rPr lang="fr-FR" sz="700" dirty="0" err="1">
                <a:solidFill>
                  <a:srgbClr val="043D5B"/>
                </a:solidFill>
              </a:rPr>
              <a:t>tComparer</a:t>
            </a:r>
            <a:r>
              <a:rPr lang="fr-FR" sz="700" dirty="0">
                <a:solidFill>
                  <a:srgbClr val="043D5B"/>
                </a:solidFill>
              </a:rPr>
              <a:t> en fonction des années (2020 vs 2019 et 2018, de mars à décembre), les délais entre la date de RCP de la première décision thérapeutique et la mise en place du traitement chez les patients de 70 ans et plus</a:t>
            </a:r>
          </a:p>
        </p:txBody>
      </p:sp>
      <p:sp>
        <p:nvSpPr>
          <p:cNvPr id="12" name="ZoneTexte 11">
            <a:extLst>
              <a:ext uri="{FF2B5EF4-FFF2-40B4-BE49-F238E27FC236}">
                <a16:creationId xmlns:a16="http://schemas.microsoft.com/office/drawing/2014/main" id="{952F8623-9053-3F4C-C572-DAE74B570265}"/>
              </a:ext>
            </a:extLst>
          </p:cNvPr>
          <p:cNvSpPr txBox="1"/>
          <p:nvPr/>
        </p:nvSpPr>
        <p:spPr>
          <a:xfrm>
            <a:off x="4678326" y="1204961"/>
            <a:ext cx="3441443" cy="2520000"/>
          </a:xfrm>
          <a:prstGeom prst="rect">
            <a:avLst/>
          </a:prstGeom>
          <a:noFill/>
          <a:ln>
            <a:solidFill>
              <a:srgbClr val="043D5B"/>
            </a:solidFill>
          </a:ln>
        </p:spPr>
        <p:txBody>
          <a:bodyPr wrap="square" rtlCol="0">
            <a:spAutoFit/>
          </a:bodyPr>
          <a:lstStyle/>
          <a:p>
            <a:pPr algn="just"/>
            <a:r>
              <a:rPr lang="fr-FR" sz="900" dirty="0">
                <a:solidFill>
                  <a:srgbClr val="043D5B"/>
                </a:solidFill>
              </a:rPr>
              <a:t>Cette étude examine comment la pandémie de COVID-19 et le confinement ont pu retarder le diagnostic du cancer colorectal, une maladie fréquente chez les personnes âgées. En 2020, pendant et après le confinement, moins de cancers digestifs ont été détectés et traités en France. Les chercheurs pensent que cette baisse est liée à des diagnostics plus tardifs, car les patients ont moins consulté ou ont eu des difficultés d'accès aux soins.</a:t>
            </a:r>
          </a:p>
          <a:p>
            <a:pPr algn="just"/>
            <a:r>
              <a:rPr lang="fr-FR" sz="900" dirty="0">
                <a:solidFill>
                  <a:srgbClr val="043D5B"/>
                </a:solidFill>
              </a:rPr>
              <a:t>L’étude compare les stades (avancés ou non) des cancers colorectaux diagnostiqués chez les patients de plus de 70 ans au CHU de Bordeaux entre mars et décembre 2020 avec les mêmes périodes en 2018 et 2019. Elle vérifie aussi si l’âge influence le retard diagnostique et si les délais entre la décision de traitement et sa mise en place ont été plus longs en 2020.</a:t>
            </a:r>
          </a:p>
          <a:p>
            <a:pPr algn="just"/>
            <a:r>
              <a:rPr lang="fr-FR" sz="900" dirty="0">
                <a:solidFill>
                  <a:srgbClr val="043D5B"/>
                </a:solidFill>
              </a:rPr>
              <a:t>L’objectif est de comprendre si la crise sanitaire a aggraver la situation des patients âgés et d’adapter la prise en charge médicale pour les futures pandémies.</a:t>
            </a:r>
          </a:p>
        </p:txBody>
      </p:sp>
      <p:sp>
        <p:nvSpPr>
          <p:cNvPr id="15" name="ZoneTexte 14">
            <a:extLst>
              <a:ext uri="{FF2B5EF4-FFF2-40B4-BE49-F238E27FC236}">
                <a16:creationId xmlns:a16="http://schemas.microsoft.com/office/drawing/2014/main" id="{C4AAAA81-89A4-205E-3A70-A04024A50D24}"/>
              </a:ext>
            </a:extLst>
          </p:cNvPr>
          <p:cNvSpPr txBox="1"/>
          <p:nvPr/>
        </p:nvSpPr>
        <p:spPr>
          <a:xfrm>
            <a:off x="1006245" y="3938539"/>
            <a:ext cx="2513830" cy="523220"/>
          </a:xfrm>
          <a:prstGeom prst="rect">
            <a:avLst/>
          </a:prstGeom>
          <a:noFill/>
          <a:ln>
            <a:solidFill>
              <a:srgbClr val="043D5B"/>
            </a:solidFill>
          </a:ln>
        </p:spPr>
        <p:txBody>
          <a:bodyPr wrap="none" rtlCol="0">
            <a:spAutoFit/>
          </a:bodyPr>
          <a:lstStyle/>
          <a:p>
            <a:r>
              <a:rPr lang="fr-FR" dirty="0">
                <a:solidFill>
                  <a:srgbClr val="043D5B"/>
                </a:solidFill>
              </a:rPr>
              <a:t>Résumé scientifique :</a:t>
            </a:r>
          </a:p>
          <a:p>
            <a:r>
              <a:rPr lang="fr-FR" dirty="0">
                <a:solidFill>
                  <a:srgbClr val="043D5B"/>
                </a:solidFill>
              </a:rPr>
              <a:t>Score Flesch – </a:t>
            </a:r>
            <a:r>
              <a:rPr lang="fr-FR" dirty="0" err="1">
                <a:solidFill>
                  <a:srgbClr val="043D5B"/>
                </a:solidFill>
              </a:rPr>
              <a:t>Kincaid</a:t>
            </a:r>
            <a:r>
              <a:rPr lang="fr-FR" dirty="0">
                <a:solidFill>
                  <a:srgbClr val="043D5B"/>
                </a:solidFill>
              </a:rPr>
              <a:t> : 37,5</a:t>
            </a:r>
          </a:p>
        </p:txBody>
      </p:sp>
      <p:sp>
        <p:nvSpPr>
          <p:cNvPr id="16" name="ZoneTexte 15">
            <a:extLst>
              <a:ext uri="{FF2B5EF4-FFF2-40B4-BE49-F238E27FC236}">
                <a16:creationId xmlns:a16="http://schemas.microsoft.com/office/drawing/2014/main" id="{DE3335E5-BEDE-C80B-EA45-3C2BFE0A1BF6}"/>
              </a:ext>
            </a:extLst>
          </p:cNvPr>
          <p:cNvSpPr txBox="1"/>
          <p:nvPr/>
        </p:nvSpPr>
        <p:spPr>
          <a:xfrm>
            <a:off x="4986366" y="3938539"/>
            <a:ext cx="2513830" cy="523220"/>
          </a:xfrm>
          <a:prstGeom prst="rect">
            <a:avLst/>
          </a:prstGeom>
          <a:noFill/>
          <a:ln>
            <a:solidFill>
              <a:srgbClr val="043D5B"/>
            </a:solidFill>
          </a:ln>
        </p:spPr>
        <p:txBody>
          <a:bodyPr wrap="none" rtlCol="0">
            <a:spAutoFit/>
          </a:bodyPr>
          <a:lstStyle/>
          <a:p>
            <a:r>
              <a:rPr lang="fr-FR" dirty="0">
                <a:solidFill>
                  <a:srgbClr val="043D5B"/>
                </a:solidFill>
              </a:rPr>
              <a:t>Résumé grand public :</a:t>
            </a:r>
          </a:p>
          <a:p>
            <a:r>
              <a:rPr lang="fr-FR" dirty="0">
                <a:solidFill>
                  <a:srgbClr val="043D5B"/>
                </a:solidFill>
              </a:rPr>
              <a:t>Score Flesch – </a:t>
            </a:r>
            <a:r>
              <a:rPr lang="fr-FR" dirty="0" err="1">
                <a:solidFill>
                  <a:srgbClr val="043D5B"/>
                </a:solidFill>
              </a:rPr>
              <a:t>Kincaid</a:t>
            </a:r>
            <a:r>
              <a:rPr lang="fr-FR" dirty="0">
                <a:solidFill>
                  <a:srgbClr val="043D5B"/>
                </a:solidFill>
              </a:rPr>
              <a:t> : 65,7</a:t>
            </a:r>
          </a:p>
        </p:txBody>
      </p:sp>
      <p:sp>
        <p:nvSpPr>
          <p:cNvPr id="17" name="ZoneTexte 16">
            <a:extLst>
              <a:ext uri="{FF2B5EF4-FFF2-40B4-BE49-F238E27FC236}">
                <a16:creationId xmlns:a16="http://schemas.microsoft.com/office/drawing/2014/main" id="{13E10CFB-A97A-8BFE-92BB-8C2F8A8778E7}"/>
              </a:ext>
            </a:extLst>
          </p:cNvPr>
          <p:cNvSpPr txBox="1"/>
          <p:nvPr/>
        </p:nvSpPr>
        <p:spPr>
          <a:xfrm>
            <a:off x="254437" y="4545303"/>
            <a:ext cx="3265638" cy="246221"/>
          </a:xfrm>
          <a:prstGeom prst="rect">
            <a:avLst/>
          </a:prstGeom>
          <a:noFill/>
        </p:spPr>
        <p:txBody>
          <a:bodyPr wrap="none" rtlCol="0">
            <a:spAutoFit/>
          </a:bodyPr>
          <a:lstStyle/>
          <a:p>
            <a:r>
              <a:rPr lang="fr-FR" sz="1000" dirty="0">
                <a:solidFill>
                  <a:srgbClr val="043D5B"/>
                </a:solidFill>
              </a:rPr>
              <a:t>©https://</a:t>
            </a:r>
            <a:r>
              <a:rPr lang="fr-FR" sz="1000" dirty="0" err="1">
                <a:solidFill>
                  <a:srgbClr val="043D5B"/>
                </a:solidFill>
              </a:rPr>
              <a:t>goodcalculators.com</a:t>
            </a:r>
            <a:r>
              <a:rPr lang="fr-FR" sz="1000" dirty="0">
                <a:solidFill>
                  <a:srgbClr val="043D5B"/>
                </a:solidFill>
              </a:rPr>
              <a:t>/</a:t>
            </a:r>
            <a:r>
              <a:rPr lang="fr-FR" sz="1000" dirty="0" err="1">
                <a:solidFill>
                  <a:srgbClr val="043D5B"/>
                </a:solidFill>
              </a:rPr>
              <a:t>flesch-kincaid-calculator</a:t>
            </a:r>
            <a:r>
              <a:rPr lang="fr-FR" sz="1000" dirty="0">
                <a:solidFill>
                  <a:srgbClr val="043D5B"/>
                </a:solidFill>
              </a:rPr>
              <a:t>/</a:t>
            </a:r>
          </a:p>
        </p:txBody>
      </p:sp>
    </p:spTree>
    <p:extLst>
      <p:ext uri="{BB962C8B-B14F-4D97-AF65-F5344CB8AC3E}">
        <p14:creationId xmlns:p14="http://schemas.microsoft.com/office/powerpoint/2010/main" val="40857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3EC44-1837-DCD4-4ACB-A77D900B49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6C983EA-2499-C64B-F783-1C886AD51C4B}"/>
              </a:ext>
            </a:extLst>
          </p:cNvPr>
          <p:cNvSpPr>
            <a:spLocks noGrp="1"/>
          </p:cNvSpPr>
          <p:nvPr>
            <p:ph type="title"/>
          </p:nvPr>
        </p:nvSpPr>
        <p:spPr/>
        <p:txBody>
          <a:bodyPr/>
          <a:lstStyle/>
          <a:p>
            <a:r>
              <a:rPr lang="fr-FR" b="1" dirty="0"/>
              <a:t>Pré-prompt : score Flesch - </a:t>
            </a:r>
            <a:r>
              <a:rPr lang="fr-FR" b="1" dirty="0" err="1"/>
              <a:t>Kincaid</a:t>
            </a:r>
            <a:br>
              <a:rPr lang="fr-FR" b="1" dirty="0"/>
            </a:br>
            <a:endParaRPr lang="fr-FR" dirty="0"/>
          </a:p>
        </p:txBody>
      </p:sp>
      <mc:AlternateContent xmlns:mc="http://schemas.openxmlformats.org/markup-compatibility/2006">
        <mc:Choice xmlns:a14="http://schemas.microsoft.com/office/drawing/2010/main" Requires="a14">
          <p:sp>
            <p:nvSpPr>
              <p:cNvPr id="4" name="Espace réservé du texte 3">
                <a:extLst>
                  <a:ext uri="{FF2B5EF4-FFF2-40B4-BE49-F238E27FC236}">
                    <a16:creationId xmlns:a16="http://schemas.microsoft.com/office/drawing/2014/main" id="{B6E356C6-8860-78C2-31AD-427BD6ED1FFD}"/>
                  </a:ext>
                </a:extLst>
              </p:cNvPr>
              <p:cNvSpPr>
                <a:spLocks noGrp="1"/>
              </p:cNvSpPr>
              <p:nvPr>
                <p:ph type="body" idx="2"/>
              </p:nvPr>
            </p:nvSpPr>
            <p:spPr>
              <a:xfrm>
                <a:off x="223933" y="1543050"/>
                <a:ext cx="3541732" cy="2858691"/>
              </a:xfrm>
            </p:spPr>
            <p:txBody>
              <a:bodyPr>
                <a:normAutofit/>
              </a:bodyPr>
              <a:lstStyle/>
              <a:p>
                <a:pPr algn="just">
                  <a:lnSpc>
                    <a:spcPct val="150000"/>
                  </a:lnSpc>
                  <a:buFont typeface="Arial" panose="020B0604020202020204" pitchFamily="34" charset="0"/>
                  <a:buChar char="•"/>
                </a:pPr>
                <a:r>
                  <a:rPr lang="fr-FR" sz="1600" dirty="0">
                    <a:solidFill>
                      <a:srgbClr val="043D5B"/>
                    </a:solidFill>
                    <a:latin typeface="+mn-lt"/>
                    <a:cs typeface="Calibri" panose="020F0502020204030204" pitchFamily="34" charset="0"/>
                  </a:rPr>
                  <a:t>Zero-shot </a:t>
                </a:r>
                <a:r>
                  <a:rPr lang="fr-FR" sz="1600" dirty="0" err="1">
                    <a:solidFill>
                      <a:srgbClr val="043D5B"/>
                    </a:solidFill>
                    <a:latin typeface="+mn-lt"/>
                    <a:cs typeface="Calibri" panose="020F0502020204030204" pitchFamily="34" charset="0"/>
                  </a:rPr>
                  <a:t>learning</a:t>
                </a:r>
                <a:endParaRPr lang="fr-FR" sz="1600" dirty="0">
                  <a:solidFill>
                    <a:srgbClr val="043D5B"/>
                  </a:solidFill>
                  <a:latin typeface="+mn-lt"/>
                  <a:cs typeface="Calibri" panose="020F0502020204030204" pitchFamily="34" charset="0"/>
                </a:endParaRPr>
              </a:p>
              <a:p>
                <a:pPr algn="just">
                  <a:lnSpc>
                    <a:spcPct val="150000"/>
                  </a:lnSpc>
                  <a:buFont typeface="Arial" panose="020B0604020202020204" pitchFamily="34" charset="0"/>
                  <a:buChar char="•"/>
                </a:pPr>
                <a:r>
                  <a:rPr lang="fr-FR" sz="1600" dirty="0">
                    <a:solidFill>
                      <a:srgbClr val="043D5B"/>
                    </a:solidFill>
                    <a:latin typeface="+mn-lt"/>
                    <a:cs typeface="Calibri" panose="020F0502020204030204" pitchFamily="34" charset="0"/>
                  </a:rPr>
                  <a:t>Score de lisibilité</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i="1">
                        <a:latin typeface="Cambria Math" panose="02040503050406030204" pitchFamily="18" charset="0"/>
                        <a:ea typeface="Cambria Math" panose="02040503050406030204" pitchFamily="18" charset="0"/>
                      </a:rPr>
                      <m:t>≥</m:t>
                    </m:r>
                  </m:oMath>
                </a14:m>
                <a:r>
                  <a:rPr lang="fr-FR" sz="1600" dirty="0">
                    <a:solidFill>
                      <a:srgbClr val="043D5B"/>
                    </a:solidFill>
                    <a:latin typeface="+mn-lt"/>
                    <a:cs typeface="Calibri" panose="020F0502020204030204" pitchFamily="34" charset="0"/>
                  </a:rPr>
                  <a:t> 50</a:t>
                </a:r>
              </a:p>
              <a:p>
                <a:pPr algn="just">
                  <a:lnSpc>
                    <a:spcPct val="150000"/>
                  </a:lnSpc>
                  <a:buFont typeface="Arial" panose="020B0604020202020204" pitchFamily="34" charset="0"/>
                  <a:buChar char="•"/>
                </a:pPr>
                <a:r>
                  <a:rPr lang="fr-FR" sz="1600" dirty="0">
                    <a:solidFill>
                      <a:srgbClr val="043D5B"/>
                    </a:solidFill>
                    <a:latin typeface="+mn-lt"/>
                    <a:cs typeface="Calibri" panose="020F0502020204030204" pitchFamily="34" charset="0"/>
                  </a:rPr>
                  <a:t>Limites :</a:t>
                </a:r>
              </a:p>
              <a:p>
                <a:pPr lvl="1" algn="just">
                  <a:lnSpc>
                    <a:spcPct val="150000"/>
                  </a:lnSpc>
                  <a:buFont typeface="Arial" panose="020B0604020202020204" pitchFamily="34" charset="0"/>
                  <a:buChar char="•"/>
                </a:pPr>
                <a:r>
                  <a:rPr lang="fr-FR" sz="1200" dirty="0">
                    <a:solidFill>
                      <a:srgbClr val="043D5B"/>
                    </a:solidFill>
                    <a:latin typeface="+mn-lt"/>
                    <a:cs typeface="Calibri" panose="020F0502020204030204" pitchFamily="34" charset="0"/>
                  </a:rPr>
                  <a:t>Ajout d’informations</a:t>
                </a:r>
              </a:p>
            </p:txBody>
          </p:sp>
        </mc:Choice>
        <mc:Fallback>
          <p:sp>
            <p:nvSpPr>
              <p:cNvPr id="4" name="Espace réservé du texte 3">
                <a:extLst>
                  <a:ext uri="{FF2B5EF4-FFF2-40B4-BE49-F238E27FC236}">
                    <a16:creationId xmlns:a16="http://schemas.microsoft.com/office/drawing/2014/main" id="{B6E356C6-8860-78C2-31AD-427BD6ED1FFD}"/>
                  </a:ext>
                </a:extLst>
              </p:cNvPr>
              <p:cNvSpPr>
                <a:spLocks noGrp="1" noRot="1" noChangeAspect="1" noMove="1" noResize="1" noEditPoints="1" noAdjustHandles="1" noChangeArrowheads="1" noChangeShapeType="1" noTextEdit="1"/>
              </p:cNvSpPr>
              <p:nvPr>
                <p:ph type="body" idx="2"/>
              </p:nvPr>
            </p:nvSpPr>
            <p:spPr>
              <a:xfrm>
                <a:off x="223933" y="1543050"/>
                <a:ext cx="3541732" cy="2858691"/>
              </a:xfrm>
              <a:blipFill>
                <a:blip r:embed="rId2"/>
                <a:stretch>
                  <a:fillRect/>
                </a:stretch>
              </a:blipFill>
            </p:spPr>
            <p:txBody>
              <a:bodyPr/>
              <a:lstStyle/>
              <a:p>
                <a:r>
                  <a:rPr lang="fr-FR">
                    <a:noFill/>
                  </a:rPr>
                  <a:t> </a:t>
                </a:r>
              </a:p>
            </p:txBody>
          </p:sp>
        </mc:Fallback>
      </mc:AlternateContent>
      <p:sp>
        <p:nvSpPr>
          <p:cNvPr id="5" name="Espace réservé de la date 4">
            <a:extLst>
              <a:ext uri="{FF2B5EF4-FFF2-40B4-BE49-F238E27FC236}">
                <a16:creationId xmlns:a16="http://schemas.microsoft.com/office/drawing/2014/main" id="{93F0AE30-5C79-DCDC-6437-BE5AE4B44351}"/>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7DBD0ECC-5AEB-FA65-B857-54BD19C629CB}"/>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31798973-32AA-C179-B4E4-F56E542282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pic>
        <p:nvPicPr>
          <p:cNvPr id="8" name="Image 7" descr="Une image contenant texte, capture d’écran, Police, nombre&#10;&#10;Le contenu généré par l’IA peut être incorrect.">
            <a:extLst>
              <a:ext uri="{FF2B5EF4-FFF2-40B4-BE49-F238E27FC236}">
                <a16:creationId xmlns:a16="http://schemas.microsoft.com/office/drawing/2014/main" id="{DCF23B13-2908-D32D-7459-A7F3C7672040}"/>
              </a:ext>
            </a:extLst>
          </p:cNvPr>
          <p:cNvPicPr>
            <a:picLocks noChangeAspect="1"/>
          </p:cNvPicPr>
          <p:nvPr/>
        </p:nvPicPr>
        <p:blipFill>
          <a:blip r:embed="rId3"/>
          <a:stretch>
            <a:fillRect/>
          </a:stretch>
        </p:blipFill>
        <p:spPr>
          <a:xfrm>
            <a:off x="3023118" y="1537098"/>
            <a:ext cx="6120882" cy="2232495"/>
          </a:xfrm>
          <a:prstGeom prst="rect">
            <a:avLst/>
          </a:prstGeom>
        </p:spPr>
      </p:pic>
    </p:spTree>
    <p:extLst>
      <p:ext uri="{BB962C8B-B14F-4D97-AF65-F5344CB8AC3E}">
        <p14:creationId xmlns:p14="http://schemas.microsoft.com/office/powerpoint/2010/main" val="84242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9AC8-0F1C-9782-640F-E4F7014CD2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EFA969F-4A34-CA83-9C2E-401B559E363F}"/>
              </a:ext>
            </a:extLst>
          </p:cNvPr>
          <p:cNvSpPr>
            <a:spLocks noGrp="1"/>
          </p:cNvSpPr>
          <p:nvPr>
            <p:ph type="title"/>
          </p:nvPr>
        </p:nvSpPr>
        <p:spPr>
          <a:xfrm>
            <a:off x="628650" y="273845"/>
            <a:ext cx="7886700" cy="631412"/>
          </a:xfrm>
        </p:spPr>
        <p:txBody>
          <a:bodyPr/>
          <a:lstStyle/>
          <a:p>
            <a:r>
              <a:rPr lang="fr-FR" b="1" dirty="0"/>
              <a:t>Méthode d’évaluation</a:t>
            </a:r>
          </a:p>
        </p:txBody>
      </p:sp>
      <p:sp>
        <p:nvSpPr>
          <p:cNvPr id="3" name="Espace réservé du texte 2">
            <a:extLst>
              <a:ext uri="{FF2B5EF4-FFF2-40B4-BE49-F238E27FC236}">
                <a16:creationId xmlns:a16="http://schemas.microsoft.com/office/drawing/2014/main" id="{4A3271AD-0225-CA8F-3506-C17663263320}"/>
              </a:ext>
            </a:extLst>
          </p:cNvPr>
          <p:cNvSpPr>
            <a:spLocks noGrp="1"/>
          </p:cNvSpPr>
          <p:nvPr>
            <p:ph type="body" idx="1"/>
          </p:nvPr>
        </p:nvSpPr>
        <p:spPr>
          <a:xfrm>
            <a:off x="628650" y="1026887"/>
            <a:ext cx="7886700" cy="3609903"/>
          </a:xfrm>
        </p:spPr>
        <p:txBody>
          <a:bodyPr>
            <a:normAutofit fontScale="55000" lnSpcReduction="20000"/>
          </a:bodyPr>
          <a:lstStyle/>
          <a:p>
            <a:pPr algn="just">
              <a:lnSpc>
                <a:spcPct val="170000"/>
              </a:lnSpc>
              <a:buFont typeface="Arial" panose="020B0604020202020204" pitchFamily="34" charset="0"/>
              <a:buChar char="•"/>
            </a:pPr>
            <a:r>
              <a:rPr lang="fr-FR" sz="2400" dirty="0">
                <a:solidFill>
                  <a:srgbClr val="043D5B"/>
                </a:solidFill>
                <a:latin typeface="Calibri" panose="020F0502020204030204" pitchFamily="34" charset="0"/>
                <a:cs typeface="Calibri" panose="020F0502020204030204" pitchFamily="34" charset="0"/>
              </a:rPr>
              <a:t>10 projets testés</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individuellement</a:t>
            </a:r>
          </a:p>
          <a:p>
            <a:pPr lvl="1" algn="just">
              <a:lnSpc>
                <a:spcPct val="170000"/>
              </a:lnSpc>
              <a:buFont typeface="Arial" panose="020B0604020202020204" pitchFamily="34" charset="0"/>
              <a:buChar char="•"/>
            </a:pPr>
            <a:r>
              <a:rPr lang="fr-FR" sz="2000" dirty="0">
                <a:solidFill>
                  <a:srgbClr val="043D5B"/>
                </a:solidFill>
                <a:latin typeface="Calibri" panose="020F0502020204030204" pitchFamily="34" charset="0"/>
                <a:cs typeface="Calibri" panose="020F0502020204030204" pitchFamily="34" charset="0"/>
              </a:rPr>
              <a:t>2-3 évaluateurs par projet</a:t>
            </a:r>
          </a:p>
          <a:p>
            <a:pPr algn="just">
              <a:lnSpc>
                <a:spcPct val="170000"/>
              </a:lnSpc>
              <a:buFont typeface="Arial" panose="020B0604020202020204" pitchFamily="34" charset="0"/>
              <a:buChar char="•"/>
            </a:pPr>
            <a:r>
              <a:rPr lang="fr-FR" sz="2300" dirty="0">
                <a:solidFill>
                  <a:srgbClr val="043D5B"/>
                </a:solidFill>
                <a:latin typeface="Calibri" panose="020F0502020204030204" pitchFamily="34" charset="0"/>
                <a:cs typeface="Calibri" panose="020F0502020204030204" pitchFamily="34" charset="0"/>
              </a:rPr>
              <a:t>Classement des prompts de 1 à 5 (1 étant le meilleur) </a:t>
            </a:r>
          </a:p>
          <a:p>
            <a:pPr algn="just">
              <a:lnSpc>
                <a:spcPct val="170000"/>
              </a:lnSpc>
              <a:buFont typeface="Arial" panose="020B0604020202020204" pitchFamily="34" charset="0"/>
              <a:buChar char="•"/>
            </a:pPr>
            <a:r>
              <a:rPr lang="fr-FR" sz="2400" dirty="0">
                <a:solidFill>
                  <a:srgbClr val="043D5B"/>
                </a:solidFill>
                <a:latin typeface="Calibri" panose="020F0502020204030204" pitchFamily="34" charset="0"/>
                <a:cs typeface="Calibri" panose="020F0502020204030204" pitchFamily="34" charset="0"/>
              </a:rPr>
              <a:t>Critères évalués (selon échelle de Likert) :</a:t>
            </a:r>
          </a:p>
          <a:p>
            <a:pPr lvl="1">
              <a:lnSpc>
                <a:spcPct val="170000"/>
              </a:lnSpc>
              <a:buFont typeface="Arial" panose="020B0604020202020204" pitchFamily="34" charset="0"/>
              <a:buChar char="•"/>
            </a:pPr>
            <a:r>
              <a:rPr lang="fr-FR" dirty="0">
                <a:solidFill>
                  <a:srgbClr val="043D5B"/>
                </a:solidFill>
                <a:latin typeface="Calibri" panose="020F0502020204030204" pitchFamily="34" charset="0"/>
                <a:cs typeface="Calibri" panose="020F0502020204030204" pitchFamily="34" charset="0"/>
              </a:rPr>
              <a:t>Compréhension facile </a:t>
            </a:r>
          </a:p>
          <a:p>
            <a:pPr lvl="1">
              <a:lnSpc>
                <a:spcPct val="170000"/>
              </a:lnSpc>
              <a:buFont typeface="Arial" panose="020B0604020202020204" pitchFamily="34" charset="0"/>
              <a:buChar char="•"/>
            </a:pPr>
            <a:r>
              <a:rPr lang="fr-FR" dirty="0">
                <a:solidFill>
                  <a:srgbClr val="043D5B"/>
                </a:solidFill>
                <a:latin typeface="Calibri" panose="020F0502020204030204" pitchFamily="34" charset="0"/>
                <a:cs typeface="Calibri" panose="020F0502020204030204" pitchFamily="34" charset="0"/>
              </a:rPr>
              <a:t>Fidélité au contenu scientifique </a:t>
            </a:r>
          </a:p>
          <a:p>
            <a:pPr lvl="1">
              <a:lnSpc>
                <a:spcPct val="170000"/>
              </a:lnSpc>
              <a:buFont typeface="Arial" panose="020B0604020202020204" pitchFamily="34" charset="0"/>
              <a:buChar char="•"/>
            </a:pPr>
            <a:r>
              <a:rPr lang="fr-FR" dirty="0">
                <a:solidFill>
                  <a:srgbClr val="043D5B"/>
                </a:solidFill>
                <a:latin typeface="Calibri" panose="020F0502020204030204" pitchFamily="34" charset="0"/>
                <a:cs typeface="Calibri" panose="020F0502020204030204" pitchFamily="34" charset="0"/>
              </a:rPr>
              <a:t>Langage simple </a:t>
            </a:r>
          </a:p>
          <a:p>
            <a:pPr lvl="1">
              <a:lnSpc>
                <a:spcPct val="170000"/>
              </a:lnSpc>
              <a:buFont typeface="Arial" panose="020B0604020202020204" pitchFamily="34" charset="0"/>
              <a:buChar char="•"/>
            </a:pPr>
            <a:r>
              <a:rPr lang="fr-FR" dirty="0">
                <a:solidFill>
                  <a:srgbClr val="043D5B"/>
                </a:solidFill>
                <a:latin typeface="Calibri" panose="020F0502020204030204" pitchFamily="34" charset="0"/>
                <a:cs typeface="Calibri" panose="020F0502020204030204" pitchFamily="34" charset="0"/>
              </a:rPr>
              <a:t>Aucune exagération ou ajout d’infos </a:t>
            </a:r>
          </a:p>
          <a:p>
            <a:pPr>
              <a:lnSpc>
                <a:spcPct val="170000"/>
              </a:lnSpc>
              <a:buFont typeface="Arial" panose="020B0604020202020204" pitchFamily="34" charset="0"/>
              <a:buChar char="•"/>
            </a:pPr>
            <a:r>
              <a:rPr lang="fr-FR" dirty="0">
                <a:solidFill>
                  <a:srgbClr val="043D5B"/>
                </a:solidFill>
                <a:latin typeface="Calibri" panose="020F0502020204030204" pitchFamily="34" charset="0"/>
                <a:cs typeface="Calibri" panose="020F0502020204030204" pitchFamily="34" charset="0"/>
              </a:rPr>
              <a:t>Commentaires pour retour qualitatif</a:t>
            </a:r>
          </a:p>
        </p:txBody>
      </p:sp>
      <p:sp>
        <p:nvSpPr>
          <p:cNvPr id="4" name="Espace réservé de la date 3">
            <a:extLst>
              <a:ext uri="{FF2B5EF4-FFF2-40B4-BE49-F238E27FC236}">
                <a16:creationId xmlns:a16="http://schemas.microsoft.com/office/drawing/2014/main" id="{81B700BB-2363-EE5E-E4FA-8A1F19BF935F}"/>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D54AAFCD-8859-DEF5-4D47-52104AD83261}"/>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2A9E94DE-6E28-35A8-4374-8E43BCAC5ADC}"/>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15</a:t>
            </a:fld>
            <a:endParaRPr lang="fr-FR" dirty="0"/>
          </a:p>
        </p:txBody>
      </p:sp>
      <p:pic>
        <p:nvPicPr>
          <p:cNvPr id="5" name="Picture 2" descr="Images de To Do List Symbole – Téléchargement gratuit sur Freepik">
            <a:extLst>
              <a:ext uri="{FF2B5EF4-FFF2-40B4-BE49-F238E27FC236}">
                <a16:creationId xmlns:a16="http://schemas.microsoft.com/office/drawing/2014/main" id="{5080B9CA-0B44-BCBD-19BA-B9A0DC1829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5" b="9571"/>
          <a:stretch>
            <a:fillRect/>
          </a:stretch>
        </p:blipFill>
        <p:spPr bwMode="auto">
          <a:xfrm>
            <a:off x="5444610" y="1594884"/>
            <a:ext cx="2493971" cy="217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21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251D8-5379-6E32-0E63-AC7DE8E0A7F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83755F-39D2-2150-A6AD-8EB0593D61F7}"/>
              </a:ext>
            </a:extLst>
          </p:cNvPr>
          <p:cNvSpPr>
            <a:spLocks noGrp="1"/>
          </p:cNvSpPr>
          <p:nvPr>
            <p:ph type="title"/>
          </p:nvPr>
        </p:nvSpPr>
        <p:spPr>
          <a:xfrm>
            <a:off x="628650" y="273845"/>
            <a:ext cx="7886700" cy="631412"/>
          </a:xfrm>
        </p:spPr>
        <p:txBody>
          <a:bodyPr/>
          <a:lstStyle/>
          <a:p>
            <a:r>
              <a:rPr lang="fr-FR" b="1" dirty="0"/>
              <a:t>Outils à votre disposition</a:t>
            </a:r>
          </a:p>
        </p:txBody>
      </p:sp>
      <p:sp>
        <p:nvSpPr>
          <p:cNvPr id="3" name="Espace réservé du texte 2">
            <a:extLst>
              <a:ext uri="{FF2B5EF4-FFF2-40B4-BE49-F238E27FC236}">
                <a16:creationId xmlns:a16="http://schemas.microsoft.com/office/drawing/2014/main" id="{52CAD9F3-525D-B827-0E5F-7EDA4425BD8B}"/>
              </a:ext>
            </a:extLst>
          </p:cNvPr>
          <p:cNvSpPr>
            <a:spLocks noGrp="1"/>
          </p:cNvSpPr>
          <p:nvPr>
            <p:ph type="body" idx="1"/>
          </p:nvPr>
        </p:nvSpPr>
        <p:spPr>
          <a:xfrm>
            <a:off x="628650" y="1026887"/>
            <a:ext cx="7886700" cy="3609903"/>
          </a:xfrm>
        </p:spPr>
        <p:txBody>
          <a:bodyPr>
            <a:normAutofit fontScale="70000" lnSpcReduction="20000"/>
          </a:bodyPr>
          <a:lstStyle/>
          <a:p>
            <a:pPr algn="just">
              <a:lnSpc>
                <a:spcPct val="170000"/>
              </a:lnSpc>
              <a:buFont typeface="Arial" panose="020B0604020202020204" pitchFamily="34" charset="0"/>
              <a:buChar char="•"/>
            </a:pPr>
            <a:r>
              <a:rPr lang="fr-FR" sz="2400" dirty="0">
                <a:solidFill>
                  <a:srgbClr val="043D5B"/>
                </a:solidFill>
                <a:latin typeface="Calibri" panose="020F0502020204030204" pitchFamily="34" charset="0"/>
                <a:cs typeface="Calibri" panose="020F0502020204030204" pitchFamily="34" charset="0"/>
              </a:rPr>
              <a:t>3 projets</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Textes scientifiques</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5 résumés grand public associés</a:t>
            </a:r>
          </a:p>
          <a:p>
            <a:pPr algn="just">
              <a:lnSpc>
                <a:spcPct val="170000"/>
              </a:lnSpc>
              <a:buFont typeface="Arial" panose="020B0604020202020204" pitchFamily="34" charset="0"/>
              <a:buChar char="•"/>
            </a:pPr>
            <a:r>
              <a:rPr lang="fr-FR" sz="2400" dirty="0">
                <a:solidFill>
                  <a:srgbClr val="043D5B"/>
                </a:solidFill>
                <a:latin typeface="Calibri" panose="020F0502020204030204" pitchFamily="34" charset="0"/>
                <a:cs typeface="Calibri" panose="020F0502020204030204" pitchFamily="34" charset="0"/>
              </a:rPr>
              <a:t>Fiche consignes du CERS</a:t>
            </a:r>
          </a:p>
          <a:p>
            <a:pPr algn="just">
              <a:lnSpc>
                <a:spcPct val="170000"/>
              </a:lnSpc>
              <a:buFont typeface="Arial" panose="020B0604020202020204" pitchFamily="34" charset="0"/>
              <a:buChar char="•"/>
            </a:pPr>
            <a:r>
              <a:rPr lang="fr-FR" sz="2400" dirty="0">
                <a:solidFill>
                  <a:srgbClr val="043D5B"/>
                </a:solidFill>
                <a:latin typeface="Calibri" panose="020F0502020204030204" pitchFamily="34" charset="0"/>
                <a:cs typeface="Calibri" panose="020F0502020204030204" pitchFamily="34" charset="0"/>
              </a:rPr>
              <a:t>Fichier Excel</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Classement global (1 à 5)</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Notes par critère (0 à 5)</a:t>
            </a:r>
          </a:p>
          <a:p>
            <a:pPr lvl="1" algn="just">
              <a:lnSpc>
                <a:spcPct val="170000"/>
              </a:lnSpc>
              <a:buFont typeface="Arial" panose="020B0604020202020204" pitchFamily="34" charset="0"/>
              <a:buChar char="•"/>
            </a:pPr>
            <a:r>
              <a:rPr lang="fr-FR" sz="2100" dirty="0">
                <a:solidFill>
                  <a:srgbClr val="043D5B"/>
                </a:solidFill>
                <a:latin typeface="Calibri" panose="020F0502020204030204" pitchFamily="34" charset="0"/>
                <a:cs typeface="Calibri" panose="020F0502020204030204" pitchFamily="34" charset="0"/>
              </a:rPr>
              <a:t>Remarques</a:t>
            </a:r>
          </a:p>
        </p:txBody>
      </p:sp>
      <p:sp>
        <p:nvSpPr>
          <p:cNvPr id="4" name="Espace réservé de la date 3">
            <a:extLst>
              <a:ext uri="{FF2B5EF4-FFF2-40B4-BE49-F238E27FC236}">
                <a16:creationId xmlns:a16="http://schemas.microsoft.com/office/drawing/2014/main" id="{E9DFFA1E-064C-7A43-659F-71D92F511721}"/>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2E2958FC-3FFC-DAC1-64A5-A792CFFF51D3}"/>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5217D127-24F5-7AE4-0F63-5B46BA1F2B39}"/>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16</a:t>
            </a:fld>
            <a:endParaRPr lang="fr-FR" dirty="0"/>
          </a:p>
        </p:txBody>
      </p:sp>
      <p:sp>
        <p:nvSpPr>
          <p:cNvPr id="5" name="ZoneTexte 4">
            <a:extLst>
              <a:ext uri="{FF2B5EF4-FFF2-40B4-BE49-F238E27FC236}">
                <a16:creationId xmlns:a16="http://schemas.microsoft.com/office/drawing/2014/main" id="{1364CFA5-D69B-7ADC-0D7D-30B9CB154E17}"/>
              </a:ext>
            </a:extLst>
          </p:cNvPr>
          <p:cNvSpPr txBox="1"/>
          <p:nvPr/>
        </p:nvSpPr>
        <p:spPr>
          <a:xfrm>
            <a:off x="4465674" y="1648420"/>
            <a:ext cx="2647507" cy="923330"/>
          </a:xfrm>
          <a:prstGeom prst="rect">
            <a:avLst/>
          </a:prstGeom>
          <a:noFill/>
          <a:ln>
            <a:solidFill>
              <a:srgbClr val="FF0000"/>
            </a:solidFill>
          </a:ln>
        </p:spPr>
        <p:txBody>
          <a:bodyPr wrap="square" rtlCol="0">
            <a:spAutoFit/>
          </a:bodyPr>
          <a:lstStyle/>
          <a:p>
            <a:r>
              <a:rPr lang="fr-FR" sz="1800" dirty="0">
                <a:solidFill>
                  <a:srgbClr val="FF0000"/>
                </a:solidFill>
              </a:rPr>
              <a:t>Deadline :</a:t>
            </a:r>
          </a:p>
          <a:p>
            <a:r>
              <a:rPr lang="fr-FR" sz="1800" b="1" dirty="0">
                <a:solidFill>
                  <a:srgbClr val="FF0000"/>
                </a:solidFill>
              </a:rPr>
              <a:t>Mercredi 23 juillet 2025</a:t>
            </a:r>
          </a:p>
        </p:txBody>
      </p:sp>
    </p:spTree>
    <p:extLst>
      <p:ext uri="{BB962C8B-B14F-4D97-AF65-F5344CB8AC3E}">
        <p14:creationId xmlns:p14="http://schemas.microsoft.com/office/powerpoint/2010/main" val="290934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2AD1-DC49-324B-303C-059D0BD8F14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1D0C91F-B904-D18D-2252-B79ABF8BA816}"/>
              </a:ext>
            </a:extLst>
          </p:cNvPr>
          <p:cNvSpPr>
            <a:spLocks noGrp="1"/>
          </p:cNvSpPr>
          <p:nvPr>
            <p:ph type="title"/>
          </p:nvPr>
        </p:nvSpPr>
        <p:spPr>
          <a:xfrm>
            <a:off x="628650" y="273845"/>
            <a:ext cx="7886700" cy="631412"/>
          </a:xfrm>
        </p:spPr>
        <p:txBody>
          <a:bodyPr/>
          <a:lstStyle/>
          <a:p>
            <a:r>
              <a:rPr lang="fr-FR" b="1" dirty="0"/>
              <a:t>Analyse des résultats</a:t>
            </a:r>
          </a:p>
        </p:txBody>
      </p:sp>
      <p:sp>
        <p:nvSpPr>
          <p:cNvPr id="3" name="Espace réservé du texte 2">
            <a:extLst>
              <a:ext uri="{FF2B5EF4-FFF2-40B4-BE49-F238E27FC236}">
                <a16:creationId xmlns:a16="http://schemas.microsoft.com/office/drawing/2014/main" id="{8664E811-9A15-1A1F-B3FB-82A8F8789A85}"/>
              </a:ext>
            </a:extLst>
          </p:cNvPr>
          <p:cNvSpPr>
            <a:spLocks noGrp="1"/>
          </p:cNvSpPr>
          <p:nvPr>
            <p:ph type="body" idx="1"/>
          </p:nvPr>
        </p:nvSpPr>
        <p:spPr>
          <a:xfrm>
            <a:off x="628650" y="1026887"/>
            <a:ext cx="7886700" cy="3609903"/>
          </a:xfrm>
        </p:spPr>
        <p:txBody>
          <a:bodyPr>
            <a:normAutofit/>
          </a:bodyPr>
          <a:lstStyle/>
          <a:p>
            <a:pPr>
              <a:lnSpc>
                <a:spcPct val="150000"/>
              </a:lnSpc>
              <a:buFont typeface="Arial" panose="020B0604020202020204" pitchFamily="34" charset="0"/>
              <a:buChar char="•"/>
            </a:pPr>
            <a:r>
              <a:rPr lang="fr-FR" dirty="0"/>
              <a:t>Calcul des notes de chaque pré-prompt</a:t>
            </a:r>
          </a:p>
          <a:p>
            <a:pPr lvl="1">
              <a:lnSpc>
                <a:spcPct val="150000"/>
              </a:lnSpc>
              <a:buFont typeface="Arial" panose="020B0604020202020204" pitchFamily="34" charset="0"/>
              <a:buChar char="•"/>
            </a:pPr>
            <a:r>
              <a:rPr lang="fr-FR" dirty="0"/>
              <a:t>Classement </a:t>
            </a:r>
          </a:p>
          <a:p>
            <a:pPr lvl="1">
              <a:lnSpc>
                <a:spcPct val="150000"/>
              </a:lnSpc>
              <a:buFont typeface="Arial" panose="020B0604020202020204" pitchFamily="34" charset="0"/>
              <a:buChar char="•"/>
            </a:pPr>
            <a:r>
              <a:rPr lang="fr-FR" dirty="0"/>
              <a:t>Notes par critère</a:t>
            </a:r>
          </a:p>
          <a:p>
            <a:pPr>
              <a:lnSpc>
                <a:spcPct val="150000"/>
              </a:lnSpc>
              <a:buFont typeface="Arial" panose="020B0604020202020204" pitchFamily="34" charset="0"/>
              <a:buChar char="•"/>
            </a:pPr>
            <a:r>
              <a:rPr lang="fr-FR" dirty="0"/>
              <a:t>Calcul accord inter-évaluateurs</a:t>
            </a:r>
          </a:p>
          <a:p>
            <a:pPr lvl="1">
              <a:lnSpc>
                <a:spcPct val="150000"/>
              </a:lnSpc>
              <a:buFont typeface="Arial" panose="020B0604020202020204" pitchFamily="34" charset="0"/>
              <a:buChar char="•"/>
            </a:pPr>
            <a:r>
              <a:rPr lang="fr-FR" dirty="0"/>
              <a:t>Coefficient de concordance de Kendall</a:t>
            </a:r>
          </a:p>
          <a:p>
            <a:pPr lvl="1">
              <a:lnSpc>
                <a:spcPct val="150000"/>
              </a:lnSpc>
              <a:buFont typeface="Arial" panose="020B0604020202020204" pitchFamily="34" charset="0"/>
              <a:buChar char="•"/>
            </a:pPr>
            <a:r>
              <a:rPr lang="fr-FR" dirty="0"/>
              <a:t>Évaluer la cohérence des classements</a:t>
            </a:r>
          </a:p>
          <a:p>
            <a:pPr lvl="1">
              <a:lnSpc>
                <a:spcPct val="150000"/>
              </a:lnSpc>
              <a:buFont typeface="Arial" panose="020B0604020202020204" pitchFamily="34" charset="0"/>
              <a:buChar char="•"/>
            </a:pPr>
            <a:r>
              <a:rPr lang="fr-FR" dirty="0"/>
              <a:t>Valide la pertinence des pré-prompts</a:t>
            </a:r>
          </a:p>
          <a:p>
            <a:pPr marL="91440" indent="0">
              <a:lnSpc>
                <a:spcPct val="150000"/>
              </a:lnSpc>
              <a:buNone/>
            </a:pPr>
            <a:endParaRPr lang="fr-FR" dirty="0"/>
          </a:p>
        </p:txBody>
      </p:sp>
      <p:sp>
        <p:nvSpPr>
          <p:cNvPr id="4" name="Espace réservé de la date 3">
            <a:extLst>
              <a:ext uri="{FF2B5EF4-FFF2-40B4-BE49-F238E27FC236}">
                <a16:creationId xmlns:a16="http://schemas.microsoft.com/office/drawing/2014/main" id="{F5496061-DE82-3E7B-3C6D-6BAF09C18423}"/>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36B349C5-63BD-24FE-7DF1-712524F7017A}"/>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F4035DE0-4176-697D-D911-0EAB6491B06B}"/>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17</a:t>
            </a:fld>
            <a:endParaRPr lang="fr-FR" dirty="0"/>
          </a:p>
        </p:txBody>
      </p:sp>
    </p:spTree>
    <p:extLst>
      <p:ext uri="{BB962C8B-B14F-4D97-AF65-F5344CB8AC3E}">
        <p14:creationId xmlns:p14="http://schemas.microsoft.com/office/powerpoint/2010/main" val="350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FC8524-50AD-3F49-8763-51A9813B377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F86E0346-7B70-28EF-5493-2354D96E417F}"/>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3E7E1E27-0855-6654-9B90-2FEBA82E6965}"/>
              </a:ext>
            </a:extLst>
          </p:cNvPr>
          <p:cNvSpPr>
            <a:spLocks noGrp="1"/>
          </p:cNvSpPr>
          <p:nvPr>
            <p:ph type="dt" idx="10"/>
          </p:nvPr>
        </p:nvSpPr>
        <p:spPr/>
        <p:txBody>
          <a:bodyPr/>
          <a:lstStyle/>
          <a:p>
            <a:r>
              <a:rPr lang="fr-FR"/>
              <a:t>6 juin 2024</a:t>
            </a:r>
          </a:p>
        </p:txBody>
      </p:sp>
      <p:sp>
        <p:nvSpPr>
          <p:cNvPr id="5" name="Espace réservé du pied de page 4">
            <a:extLst>
              <a:ext uri="{FF2B5EF4-FFF2-40B4-BE49-F238E27FC236}">
                <a16:creationId xmlns:a16="http://schemas.microsoft.com/office/drawing/2014/main" id="{FA664AE2-A1E6-F1AC-B739-DD817ADC3B38}"/>
              </a:ext>
            </a:extLst>
          </p:cNvPr>
          <p:cNvSpPr>
            <a:spLocks noGrp="1"/>
          </p:cNvSpPr>
          <p:nvPr>
            <p:ph type="ftr" idx="11"/>
          </p:nvPr>
        </p:nvSpPr>
        <p:spPr/>
        <p:txBody>
          <a:bodyPr/>
          <a:lstStyle/>
          <a:p>
            <a:r>
              <a:rPr lang="fr-FR"/>
              <a:t>COPIL EDS</a:t>
            </a:r>
            <a:endParaRPr lang="fr-FR" dirty="0"/>
          </a:p>
        </p:txBody>
      </p:sp>
      <p:sp>
        <p:nvSpPr>
          <p:cNvPr id="6" name="Espace réservé du numéro de diapositive 5">
            <a:extLst>
              <a:ext uri="{FF2B5EF4-FFF2-40B4-BE49-F238E27FC236}">
                <a16:creationId xmlns:a16="http://schemas.microsoft.com/office/drawing/2014/main" id="{FCD12153-41C1-46CE-AD6F-E5FD9EC51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pic>
        <p:nvPicPr>
          <p:cNvPr id="2050" name="Picture 2" descr="J'ai besoin de vous !">
            <a:extLst>
              <a:ext uri="{FF2B5EF4-FFF2-40B4-BE49-F238E27FC236}">
                <a16:creationId xmlns:a16="http://schemas.microsoft.com/office/drawing/2014/main" id="{3A0B3C10-31E3-D70B-A9C4-2AD0B511C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20649"/>
            <a:ext cx="8741064" cy="491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389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273845"/>
            <a:ext cx="7886700" cy="631412"/>
          </a:xfrm>
        </p:spPr>
        <p:txBody>
          <a:bodyPr/>
          <a:lstStyle/>
          <a:p>
            <a:r>
              <a:rPr lang="fr-FR" b="1" dirty="0"/>
              <a:t>Objectif du projet</a:t>
            </a:r>
          </a:p>
        </p:txBody>
      </p:sp>
      <p:sp>
        <p:nvSpPr>
          <p:cNvPr id="3" name="Espace réservé du texte 2"/>
          <p:cNvSpPr>
            <a:spLocks noGrp="1"/>
          </p:cNvSpPr>
          <p:nvPr>
            <p:ph type="body" idx="1"/>
          </p:nvPr>
        </p:nvSpPr>
        <p:spPr>
          <a:xfrm>
            <a:off x="628650" y="1636260"/>
            <a:ext cx="7886700" cy="2478540"/>
          </a:xfrm>
        </p:spPr>
        <p:txBody>
          <a:bodyPr>
            <a:normAutofit/>
          </a:bodyPr>
          <a:lstStyle/>
          <a:p>
            <a:pPr>
              <a:lnSpc>
                <a:spcPct val="150000"/>
              </a:lnSpc>
              <a:buFont typeface="Arial" panose="020B0604020202020204" pitchFamily="34" charset="0"/>
              <a:buChar char="•"/>
            </a:pPr>
            <a:r>
              <a:rPr lang="fr-FR" altLang="fr-FR" sz="2000" dirty="0"/>
              <a:t>Objectif global : générer des résumés scientifiques vulgarisés</a:t>
            </a:r>
          </a:p>
          <a:p>
            <a:pPr>
              <a:lnSpc>
                <a:spcPct val="150000"/>
              </a:lnSpc>
              <a:buFont typeface="Arial" panose="020B0604020202020204" pitchFamily="34" charset="0"/>
              <a:buChar char="•"/>
            </a:pPr>
            <a:r>
              <a:rPr lang="fr-FR" altLang="fr-FR" sz="2000" dirty="0"/>
              <a:t>Cible : Grand public ( non-spécialistes)</a:t>
            </a:r>
          </a:p>
          <a:p>
            <a:pPr>
              <a:lnSpc>
                <a:spcPct val="150000"/>
              </a:lnSpc>
              <a:buFont typeface="Arial" panose="020B0604020202020204" pitchFamily="34" charset="0"/>
              <a:buChar char="•"/>
            </a:pPr>
            <a:r>
              <a:rPr lang="fr-FR" altLang="fr-FR" sz="2000" dirty="0"/>
              <a:t>Solution explorée : LLM (Large Language Model) local</a:t>
            </a:r>
          </a:p>
        </p:txBody>
      </p:sp>
      <p:sp>
        <p:nvSpPr>
          <p:cNvPr id="4" name="Espace réservé de la date 3"/>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p:cNvSpPr>
            <a:spLocks noGrp="1"/>
          </p:cNvSpPr>
          <p:nvPr>
            <p:ph type="sldNum" idx="12"/>
          </p:nvPr>
        </p:nvSpPr>
        <p:spPr>
          <a:xfrm>
            <a:off x="8020050" y="4767264"/>
            <a:ext cx="495300" cy="273844"/>
          </a:xfrm>
        </p:spPr>
        <p:txBody>
          <a:bodyPr/>
          <a:lstStyle/>
          <a:p>
            <a:pPr lvl="0"/>
            <a:fld id="{00000000-1234-1234-1234-123412341234}" type="slidenum">
              <a:rPr lang="fr-FR" smtClean="0"/>
              <a:pPr lvl="0"/>
              <a:t>2</a:t>
            </a:fld>
            <a:endParaRPr lang="fr-FR" dirty="0"/>
          </a:p>
        </p:txBody>
      </p:sp>
    </p:spTree>
    <p:extLst>
      <p:ext uri="{BB962C8B-B14F-4D97-AF65-F5344CB8AC3E}">
        <p14:creationId xmlns:p14="http://schemas.microsoft.com/office/powerpoint/2010/main" val="19431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A7A4-875E-B3E9-8644-DD8A2935D9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CDE5143-20EA-DD63-60DF-44FFC3F8A2ED}"/>
              </a:ext>
            </a:extLst>
          </p:cNvPr>
          <p:cNvSpPr>
            <a:spLocks noGrp="1"/>
          </p:cNvSpPr>
          <p:nvPr>
            <p:ph type="title"/>
          </p:nvPr>
        </p:nvSpPr>
        <p:spPr>
          <a:xfrm>
            <a:off x="628650" y="273845"/>
            <a:ext cx="7886700" cy="631412"/>
          </a:xfrm>
        </p:spPr>
        <p:txBody>
          <a:bodyPr/>
          <a:lstStyle/>
          <a:p>
            <a:r>
              <a:rPr lang="fr-FR" b="1" dirty="0"/>
              <a:t>LLM quèsaco ?</a:t>
            </a:r>
          </a:p>
        </p:txBody>
      </p:sp>
      <p:sp>
        <p:nvSpPr>
          <p:cNvPr id="4" name="Espace réservé de la date 3">
            <a:extLst>
              <a:ext uri="{FF2B5EF4-FFF2-40B4-BE49-F238E27FC236}">
                <a16:creationId xmlns:a16="http://schemas.microsoft.com/office/drawing/2014/main" id="{CFCC8D9D-7FA0-9C49-6277-2AE6811BDC0D}"/>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9C31C432-BF3F-F753-7A93-30187BC5FDEF}"/>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0F903340-2289-F3DA-964D-CF9A9993FF69}"/>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3</a:t>
            </a:fld>
            <a:endParaRPr lang="fr-FR" dirty="0"/>
          </a:p>
        </p:txBody>
      </p:sp>
      <p:pic>
        <p:nvPicPr>
          <p:cNvPr id="5124" name="Picture 4" descr="Large Language Model (LLM) : Qu'est ce qu'un LLM ?">
            <a:extLst>
              <a:ext uri="{FF2B5EF4-FFF2-40B4-BE49-F238E27FC236}">
                <a16:creationId xmlns:a16="http://schemas.microsoft.com/office/drawing/2014/main" id="{A349EB16-3228-97EE-E62E-186F20DE0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483" y="1149775"/>
            <a:ext cx="5980670" cy="33641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F91A9C5-3A82-11F8-5639-ABC5A4BBFD33}"/>
              </a:ext>
            </a:extLst>
          </p:cNvPr>
          <p:cNvSpPr txBox="1"/>
          <p:nvPr/>
        </p:nvSpPr>
        <p:spPr>
          <a:xfrm>
            <a:off x="5239147" y="4104816"/>
            <a:ext cx="1957006" cy="340519"/>
          </a:xfrm>
          <a:prstGeom prst="roundRect">
            <a:avLst/>
          </a:prstGeom>
          <a:solidFill>
            <a:srgbClr val="EAE1FE"/>
          </a:solid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Résumé grand public</a:t>
            </a:r>
          </a:p>
        </p:txBody>
      </p:sp>
      <p:sp>
        <p:nvSpPr>
          <p:cNvPr id="9" name="ZoneTexte 8">
            <a:extLst>
              <a:ext uri="{FF2B5EF4-FFF2-40B4-BE49-F238E27FC236}">
                <a16:creationId xmlns:a16="http://schemas.microsoft.com/office/drawing/2014/main" id="{95C470AF-3F7F-3516-4873-261BE547B1CE}"/>
              </a:ext>
            </a:extLst>
          </p:cNvPr>
          <p:cNvSpPr txBox="1"/>
          <p:nvPr/>
        </p:nvSpPr>
        <p:spPr>
          <a:xfrm>
            <a:off x="1455280" y="3586818"/>
            <a:ext cx="1957006" cy="578882"/>
          </a:xfrm>
          <a:prstGeom prst="roundRect">
            <a:avLst/>
          </a:prstGeom>
          <a:solidFill>
            <a:srgbClr val="F1ECFF"/>
          </a:solid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Consignes</a:t>
            </a:r>
          </a:p>
          <a:p>
            <a:r>
              <a:rPr lang="fr-FR" dirty="0"/>
              <a:t>Résumé scientifique</a:t>
            </a:r>
          </a:p>
        </p:txBody>
      </p:sp>
    </p:spTree>
    <p:extLst>
      <p:ext uri="{BB962C8B-B14F-4D97-AF65-F5344CB8AC3E}">
        <p14:creationId xmlns:p14="http://schemas.microsoft.com/office/powerpoint/2010/main" val="1502440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7325-CE5A-509A-7593-45CB29F69AE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75EED8-B509-992E-3BFC-773A7235EAFD}"/>
              </a:ext>
            </a:extLst>
          </p:cNvPr>
          <p:cNvSpPr>
            <a:spLocks noGrp="1"/>
          </p:cNvSpPr>
          <p:nvPr>
            <p:ph type="title"/>
          </p:nvPr>
        </p:nvSpPr>
        <p:spPr>
          <a:xfrm>
            <a:off x="628650" y="273845"/>
            <a:ext cx="7886700" cy="631412"/>
          </a:xfrm>
        </p:spPr>
        <p:txBody>
          <a:bodyPr/>
          <a:lstStyle/>
          <a:p>
            <a:r>
              <a:rPr lang="fr-FR" b="1" dirty="0"/>
              <a:t>Pourquoi un LLM local ?</a:t>
            </a:r>
          </a:p>
        </p:txBody>
      </p:sp>
      <p:sp>
        <p:nvSpPr>
          <p:cNvPr id="3" name="Espace réservé du texte 2">
            <a:extLst>
              <a:ext uri="{FF2B5EF4-FFF2-40B4-BE49-F238E27FC236}">
                <a16:creationId xmlns:a16="http://schemas.microsoft.com/office/drawing/2014/main" id="{691EEEB2-EE82-D45D-B1EA-9D8AE09BD273}"/>
              </a:ext>
            </a:extLst>
          </p:cNvPr>
          <p:cNvSpPr>
            <a:spLocks noGrp="1"/>
          </p:cNvSpPr>
          <p:nvPr>
            <p:ph type="body" idx="1"/>
          </p:nvPr>
        </p:nvSpPr>
        <p:spPr>
          <a:xfrm>
            <a:off x="628650" y="1954313"/>
            <a:ext cx="7886700" cy="2478540"/>
          </a:xfrm>
        </p:spPr>
        <p:txBody>
          <a:bodyPr>
            <a:normAutofit/>
          </a:bodyPr>
          <a:lstStyle/>
          <a:p>
            <a:pPr>
              <a:lnSpc>
                <a:spcPct val="150000"/>
              </a:lnSpc>
              <a:buFont typeface="Arial" panose="020B0604020202020204" pitchFamily="34" charset="0"/>
              <a:buChar char="•"/>
            </a:pPr>
            <a:r>
              <a:rPr lang="fr-FR" sz="2000" dirty="0"/>
              <a:t>Confidentialité : protection des données des patients</a:t>
            </a:r>
          </a:p>
          <a:p>
            <a:pPr>
              <a:lnSpc>
                <a:spcPct val="150000"/>
              </a:lnSpc>
              <a:buFont typeface="Arial" panose="020B0604020202020204" pitchFamily="34" charset="0"/>
              <a:buChar char="•"/>
            </a:pPr>
            <a:r>
              <a:rPr lang="fr-FR" sz="2000" dirty="0"/>
              <a:t>Pluri-utilisation d’un LLM</a:t>
            </a:r>
          </a:p>
          <a:p>
            <a:pPr lvl="1">
              <a:lnSpc>
                <a:spcPct val="150000"/>
              </a:lnSpc>
              <a:buFont typeface="Arial" panose="020B0604020202020204" pitchFamily="34" charset="0"/>
              <a:buChar char="•"/>
            </a:pPr>
            <a:r>
              <a:rPr lang="fr-FR" sz="1700" dirty="0"/>
              <a:t>LLM as platform</a:t>
            </a:r>
          </a:p>
        </p:txBody>
      </p:sp>
      <p:sp>
        <p:nvSpPr>
          <p:cNvPr id="4" name="Espace réservé de la date 3">
            <a:extLst>
              <a:ext uri="{FF2B5EF4-FFF2-40B4-BE49-F238E27FC236}">
                <a16:creationId xmlns:a16="http://schemas.microsoft.com/office/drawing/2014/main" id="{84A7BBB0-01D3-D1DA-4CEB-7B352ED12DEA}"/>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407339B3-852A-5E0D-9D83-11F9B781FC45}"/>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E1713215-1E67-0F86-E302-C21641DC463E}"/>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4</a:t>
            </a:fld>
            <a:endParaRPr lang="fr-FR" dirty="0"/>
          </a:p>
        </p:txBody>
      </p:sp>
    </p:spTree>
    <p:extLst>
      <p:ext uri="{BB962C8B-B14F-4D97-AF65-F5344CB8AC3E}">
        <p14:creationId xmlns:p14="http://schemas.microsoft.com/office/powerpoint/2010/main" val="1333294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147B-7C38-C441-7039-AB218FB8393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86627B-5ED5-9031-95AB-2F335BD7CD71}"/>
              </a:ext>
            </a:extLst>
          </p:cNvPr>
          <p:cNvSpPr>
            <a:spLocks noGrp="1"/>
          </p:cNvSpPr>
          <p:nvPr>
            <p:ph type="title"/>
          </p:nvPr>
        </p:nvSpPr>
        <p:spPr>
          <a:xfrm>
            <a:off x="628650" y="273845"/>
            <a:ext cx="7886700" cy="631412"/>
          </a:xfrm>
        </p:spPr>
        <p:txBody>
          <a:bodyPr/>
          <a:lstStyle/>
          <a:p>
            <a:r>
              <a:rPr lang="fr-FR" b="1" dirty="0"/>
              <a:t>LLM testés</a:t>
            </a:r>
          </a:p>
        </p:txBody>
      </p:sp>
      <p:sp>
        <p:nvSpPr>
          <p:cNvPr id="3" name="Espace réservé du texte 2">
            <a:extLst>
              <a:ext uri="{FF2B5EF4-FFF2-40B4-BE49-F238E27FC236}">
                <a16:creationId xmlns:a16="http://schemas.microsoft.com/office/drawing/2014/main" id="{8388EA40-FB55-2E28-34B5-934102CFFD74}"/>
              </a:ext>
            </a:extLst>
          </p:cNvPr>
          <p:cNvSpPr>
            <a:spLocks noGrp="1"/>
          </p:cNvSpPr>
          <p:nvPr>
            <p:ph type="body" idx="1"/>
          </p:nvPr>
        </p:nvSpPr>
        <p:spPr>
          <a:xfrm>
            <a:off x="628650" y="905257"/>
            <a:ext cx="7886700" cy="3857585"/>
          </a:xfrm>
        </p:spPr>
        <p:txBody>
          <a:bodyPr>
            <a:noAutofit/>
          </a:bodyPr>
          <a:lstStyle/>
          <a:p>
            <a:pPr>
              <a:lnSpc>
                <a:spcPct val="150000"/>
              </a:lnSpc>
              <a:buFont typeface="Arial" panose="020B0604020202020204" pitchFamily="34" charset="0"/>
              <a:buChar char="•"/>
            </a:pPr>
            <a:r>
              <a:rPr lang="fr-FR" sz="1000" dirty="0"/>
              <a:t>LLM </a:t>
            </a:r>
            <a:r>
              <a:rPr lang="fr-FR" sz="1000" dirty="0" err="1"/>
              <a:t>Instruct</a:t>
            </a:r>
            <a:r>
              <a:rPr lang="fr-FR" sz="1000" dirty="0"/>
              <a:t> : spécialisé pour suivre des consignes et réponses </a:t>
            </a:r>
            <a:r>
              <a:rPr lang="fr-FR" sz="1000" dirty="0" err="1"/>
              <a:t>chatbot</a:t>
            </a:r>
            <a:endParaRPr lang="fr-FR" sz="1000" dirty="0"/>
          </a:p>
          <a:p>
            <a:pPr algn="just">
              <a:lnSpc>
                <a:spcPct val="150000"/>
              </a:lnSpc>
              <a:buFont typeface="Arial" panose="020B0604020202020204" pitchFamily="34" charset="0"/>
              <a:buChar char="•"/>
            </a:pPr>
            <a:r>
              <a:rPr lang="fr-FR" sz="1000" dirty="0" err="1">
                <a:solidFill>
                  <a:srgbClr val="005782"/>
                </a:solidFill>
                <a:cs typeface="Calibri" panose="020F0502020204030204" pitchFamily="34" charset="0"/>
              </a:rPr>
              <a:t>mistralai</a:t>
            </a:r>
            <a:r>
              <a:rPr lang="fr-FR" sz="1000" dirty="0">
                <a:solidFill>
                  <a:srgbClr val="005782"/>
                </a:solidFill>
                <a:cs typeface="Calibri" panose="020F0502020204030204" pitchFamily="34" charset="0"/>
              </a:rPr>
              <a:t>/Mistral-7B-Instruct-v0.3</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Modèle intermédiaire : 7B paramètres</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Compréhension partielle des consignes complexes</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Réponses incomplètes</a:t>
            </a:r>
          </a:p>
          <a:p>
            <a:pPr algn="just">
              <a:lnSpc>
                <a:spcPct val="150000"/>
              </a:lnSpc>
              <a:buFont typeface="Arial" panose="020B0604020202020204" pitchFamily="34" charset="0"/>
              <a:buChar char="•"/>
            </a:pPr>
            <a:r>
              <a:rPr lang="fr-FR" sz="1000" dirty="0" err="1">
                <a:solidFill>
                  <a:srgbClr val="005782"/>
                </a:solidFill>
                <a:cs typeface="Calibri" panose="020F0502020204030204" pitchFamily="34" charset="0"/>
              </a:rPr>
              <a:t>TheBloke</a:t>
            </a:r>
            <a:r>
              <a:rPr lang="fr-FR" sz="1000" dirty="0">
                <a:solidFill>
                  <a:srgbClr val="005782"/>
                </a:solidFill>
                <a:cs typeface="Calibri" panose="020F0502020204030204" pitchFamily="34" charset="0"/>
              </a:rPr>
              <a:t>/Mixtral-8x7B-Instruct-v0.1-AWQ</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Modèle très lourd (</a:t>
            </a:r>
            <a:r>
              <a:rPr lang="fr-FR" sz="1000" dirty="0" err="1">
                <a:solidFill>
                  <a:srgbClr val="005782"/>
                </a:solidFill>
                <a:cs typeface="Calibri" panose="020F0502020204030204" pitchFamily="34" charset="0"/>
              </a:rPr>
              <a:t>quantisation</a:t>
            </a:r>
            <a:r>
              <a:rPr lang="fr-FR" sz="1000" dirty="0">
                <a:solidFill>
                  <a:srgbClr val="005782"/>
                </a:solidFill>
                <a:cs typeface="Calibri" panose="020F0502020204030204" pitchFamily="34" charset="0"/>
              </a:rPr>
              <a:t> obligatoire) </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Difficultés d’optimisation</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Textes trop longs</a:t>
            </a:r>
          </a:p>
          <a:p>
            <a:pPr algn="just">
              <a:lnSpc>
                <a:spcPct val="150000"/>
              </a:lnSpc>
              <a:buFont typeface="Arial" panose="020B0604020202020204" pitchFamily="34" charset="0"/>
              <a:buChar char="•"/>
            </a:pPr>
            <a:r>
              <a:rPr lang="fr-FR" sz="1000" dirty="0" err="1">
                <a:solidFill>
                  <a:srgbClr val="005782"/>
                </a:solidFill>
                <a:cs typeface="Calibri" panose="020F0502020204030204" pitchFamily="34" charset="0"/>
              </a:rPr>
              <a:t>Mistralai</a:t>
            </a:r>
            <a:r>
              <a:rPr lang="fr-FR" sz="1000" dirty="0">
                <a:solidFill>
                  <a:srgbClr val="005782"/>
                </a:solidFill>
                <a:cs typeface="Calibri" panose="020F0502020204030204" pitchFamily="34" charset="0"/>
              </a:rPr>
              <a:t>/Magistral-Small-2505</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Modèle retenu : 24B paramètres</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Bonne capacité à suivre les consignes </a:t>
            </a:r>
          </a:p>
          <a:p>
            <a:pPr lvl="1" algn="just">
              <a:lnSpc>
                <a:spcPct val="150000"/>
              </a:lnSpc>
              <a:buFont typeface="Arial" panose="020B0604020202020204" pitchFamily="34" charset="0"/>
              <a:buChar char="•"/>
            </a:pPr>
            <a:r>
              <a:rPr lang="fr-FR" sz="1000" dirty="0">
                <a:solidFill>
                  <a:srgbClr val="005782"/>
                </a:solidFill>
                <a:cs typeface="Calibri" panose="020F0502020204030204" pitchFamily="34" charset="0"/>
              </a:rPr>
              <a:t>Ajout de capacités de raisonnement</a:t>
            </a:r>
            <a:endParaRPr lang="fr-FR" sz="1000" dirty="0"/>
          </a:p>
        </p:txBody>
      </p:sp>
      <p:sp>
        <p:nvSpPr>
          <p:cNvPr id="4" name="Espace réservé de la date 3">
            <a:extLst>
              <a:ext uri="{FF2B5EF4-FFF2-40B4-BE49-F238E27FC236}">
                <a16:creationId xmlns:a16="http://schemas.microsoft.com/office/drawing/2014/main" id="{09CF0EB0-ED8D-17F4-8E8C-60028DF063BA}"/>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FBD36987-1987-DCE1-5D4B-BE6E353CA0A4}"/>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B92025F4-8E53-83C3-5F59-197500BC4F4D}"/>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5</a:t>
            </a:fld>
            <a:endParaRPr lang="fr-FR" dirty="0"/>
          </a:p>
        </p:txBody>
      </p:sp>
      <p:pic>
        <p:nvPicPr>
          <p:cNvPr id="5" name="Picture 2" descr="Mistral AI : l'IA made in France dédiée aux entreprises françaises | CCI  Lyon Métropole">
            <a:extLst>
              <a:ext uri="{FF2B5EF4-FFF2-40B4-BE49-F238E27FC236}">
                <a16:creationId xmlns:a16="http://schemas.microsoft.com/office/drawing/2014/main" id="{535DF705-1F6E-018F-C3AC-9536D021A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56" t="28571" r="26429" b="28571"/>
          <a:stretch>
            <a:fillRect/>
          </a:stretch>
        </p:blipFill>
        <p:spPr bwMode="auto">
          <a:xfrm>
            <a:off x="4957124" y="2165013"/>
            <a:ext cx="3062926" cy="140317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C40107C-5C45-67EA-A11C-D9E52D199EAC}"/>
              </a:ext>
            </a:extLst>
          </p:cNvPr>
          <p:cNvSpPr txBox="1"/>
          <p:nvPr/>
        </p:nvSpPr>
        <p:spPr>
          <a:xfrm>
            <a:off x="4957124" y="3508092"/>
            <a:ext cx="962123" cy="261610"/>
          </a:xfrm>
          <a:prstGeom prst="rect">
            <a:avLst/>
          </a:prstGeom>
          <a:noFill/>
        </p:spPr>
        <p:txBody>
          <a:bodyPr wrap="square" rtlCol="0">
            <a:spAutoFit/>
          </a:bodyPr>
          <a:lstStyle/>
          <a:p>
            <a:r>
              <a:rPr lang="fr-FR" sz="1100" dirty="0">
                <a:solidFill>
                  <a:srgbClr val="AAAAAA"/>
                </a:solidFill>
              </a:rPr>
              <a:t>©</a:t>
            </a:r>
            <a:r>
              <a:rPr lang="fr-FR" sz="1100" dirty="0">
                <a:solidFill>
                  <a:srgbClr val="043D5B"/>
                </a:solidFill>
              </a:rPr>
              <a:t> </a:t>
            </a:r>
            <a:r>
              <a:rPr lang="fr-FR" sz="1000" dirty="0">
                <a:solidFill>
                  <a:srgbClr val="AAAAAA"/>
                </a:solidFill>
              </a:rPr>
              <a:t>Free-</a:t>
            </a:r>
            <a:r>
              <a:rPr lang="fr-FR" sz="1000" dirty="0" err="1">
                <a:solidFill>
                  <a:srgbClr val="AAAAAA"/>
                </a:solidFill>
              </a:rPr>
              <a:t>work</a:t>
            </a:r>
            <a:endParaRPr lang="fr-FR" sz="1100" dirty="0">
              <a:solidFill>
                <a:srgbClr val="AAAAAA"/>
              </a:solidFill>
            </a:endParaRPr>
          </a:p>
        </p:txBody>
      </p:sp>
    </p:spTree>
    <p:extLst>
      <p:ext uri="{BB962C8B-B14F-4D97-AF65-F5344CB8AC3E}">
        <p14:creationId xmlns:p14="http://schemas.microsoft.com/office/powerpoint/2010/main" val="284183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8DC9-54B6-B65E-106C-724943D042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E45C0B8-013B-055A-51D0-E6248543EB67}"/>
              </a:ext>
            </a:extLst>
          </p:cNvPr>
          <p:cNvSpPr>
            <a:spLocks noGrp="1"/>
          </p:cNvSpPr>
          <p:nvPr>
            <p:ph type="title"/>
          </p:nvPr>
        </p:nvSpPr>
        <p:spPr>
          <a:xfrm>
            <a:off x="628650" y="273845"/>
            <a:ext cx="7886700" cy="631412"/>
          </a:xfrm>
        </p:spPr>
        <p:txBody>
          <a:bodyPr/>
          <a:lstStyle/>
          <a:p>
            <a:r>
              <a:rPr lang="fr-FR" b="1" dirty="0"/>
              <a:t>Stratégies de tests des LLM</a:t>
            </a:r>
          </a:p>
        </p:txBody>
      </p:sp>
      <p:sp>
        <p:nvSpPr>
          <p:cNvPr id="3" name="Espace réservé du texte 2">
            <a:extLst>
              <a:ext uri="{FF2B5EF4-FFF2-40B4-BE49-F238E27FC236}">
                <a16:creationId xmlns:a16="http://schemas.microsoft.com/office/drawing/2014/main" id="{7AB5BF0F-9036-72CB-B25A-17A9E8B9393A}"/>
              </a:ext>
            </a:extLst>
          </p:cNvPr>
          <p:cNvSpPr>
            <a:spLocks noGrp="1"/>
          </p:cNvSpPr>
          <p:nvPr>
            <p:ph type="body" idx="1"/>
          </p:nvPr>
        </p:nvSpPr>
        <p:spPr>
          <a:xfrm>
            <a:off x="628650" y="1026887"/>
            <a:ext cx="7886700" cy="3609903"/>
          </a:xfrm>
        </p:spPr>
        <p:txBody>
          <a:bodyPr>
            <a:normAutofit fontScale="92500" lnSpcReduction="20000"/>
          </a:bodyPr>
          <a:lstStyle/>
          <a:p>
            <a:pPr>
              <a:lnSpc>
                <a:spcPct val="150000"/>
              </a:lnSpc>
              <a:buFont typeface="Arial" panose="020B0604020202020204" pitchFamily="34" charset="0"/>
              <a:buChar char="•"/>
            </a:pPr>
            <a:r>
              <a:rPr lang="fr-FR" dirty="0"/>
              <a:t>Pré-prompt</a:t>
            </a:r>
          </a:p>
          <a:p>
            <a:pPr lvl="1">
              <a:lnSpc>
                <a:spcPct val="150000"/>
              </a:lnSpc>
              <a:buFont typeface="Arial" panose="020B0604020202020204" pitchFamily="34" charset="0"/>
              <a:buChar char="•"/>
            </a:pPr>
            <a:r>
              <a:rPr lang="fr-FR" dirty="0"/>
              <a:t>Instruction structurée </a:t>
            </a:r>
            <a:r>
              <a:rPr lang="fr-FR" dirty="0">
                <a:sym typeface="Wingdings" pitchFamily="2" charset="2"/>
              </a:rPr>
              <a:t> avant texte scientifique</a:t>
            </a:r>
            <a:endParaRPr lang="fr-FR" dirty="0"/>
          </a:p>
          <a:p>
            <a:pPr>
              <a:lnSpc>
                <a:spcPct val="150000"/>
              </a:lnSpc>
              <a:buFont typeface="Arial" panose="020B0604020202020204" pitchFamily="34" charset="0"/>
              <a:buChar char="•"/>
            </a:pPr>
            <a:r>
              <a:rPr lang="fr-FR" dirty="0" err="1"/>
              <a:t>Zero</a:t>
            </a:r>
            <a:r>
              <a:rPr lang="fr-FR" dirty="0"/>
              <a:t>-shot </a:t>
            </a:r>
            <a:r>
              <a:rPr lang="fr-FR" dirty="0" err="1"/>
              <a:t>learning</a:t>
            </a:r>
            <a:endParaRPr lang="fr-FR" dirty="0"/>
          </a:p>
          <a:p>
            <a:pPr lvl="1">
              <a:lnSpc>
                <a:spcPct val="150000"/>
              </a:lnSpc>
              <a:buFont typeface="Arial" panose="020B0604020202020204" pitchFamily="34" charset="0"/>
              <a:buChar char="•"/>
            </a:pPr>
            <a:r>
              <a:rPr lang="fr-FR" dirty="0"/>
              <a:t>Pré-prompt</a:t>
            </a:r>
          </a:p>
          <a:p>
            <a:pPr>
              <a:lnSpc>
                <a:spcPct val="150000"/>
              </a:lnSpc>
              <a:buFont typeface="Arial" panose="020B0604020202020204" pitchFamily="34" charset="0"/>
              <a:buChar char="•"/>
            </a:pPr>
            <a:r>
              <a:rPr lang="fr-FR" dirty="0"/>
              <a:t>Few-shot </a:t>
            </a:r>
            <a:r>
              <a:rPr lang="fr-FR" dirty="0" err="1"/>
              <a:t>learning</a:t>
            </a:r>
            <a:endParaRPr lang="fr-FR" dirty="0"/>
          </a:p>
          <a:p>
            <a:pPr lvl="1">
              <a:lnSpc>
                <a:spcPct val="150000"/>
              </a:lnSpc>
              <a:buFont typeface="Arial" panose="020B0604020202020204" pitchFamily="34" charset="0"/>
              <a:buChar char="•"/>
            </a:pPr>
            <a:r>
              <a:rPr lang="fr-FR" dirty="0"/>
              <a:t>Pré-prompt + exemples</a:t>
            </a:r>
          </a:p>
          <a:p>
            <a:pPr>
              <a:lnSpc>
                <a:spcPct val="150000"/>
              </a:lnSpc>
              <a:buFont typeface="Arial" panose="020B0604020202020204" pitchFamily="34" charset="0"/>
              <a:buChar char="•"/>
            </a:pPr>
            <a:r>
              <a:rPr lang="fr-FR" dirty="0"/>
              <a:t>Prompt Engineering ciblé</a:t>
            </a:r>
          </a:p>
          <a:p>
            <a:pPr lvl="1">
              <a:lnSpc>
                <a:spcPct val="150000"/>
              </a:lnSpc>
              <a:buFont typeface="Arial" panose="020B0604020202020204" pitchFamily="34" charset="0"/>
              <a:buChar char="•"/>
            </a:pPr>
            <a:r>
              <a:rPr lang="fr-FR" dirty="0"/>
              <a:t>Pré-prompt + formulation ciblée des consignes</a:t>
            </a:r>
          </a:p>
        </p:txBody>
      </p:sp>
      <p:sp>
        <p:nvSpPr>
          <p:cNvPr id="4" name="Espace réservé de la date 3">
            <a:extLst>
              <a:ext uri="{FF2B5EF4-FFF2-40B4-BE49-F238E27FC236}">
                <a16:creationId xmlns:a16="http://schemas.microsoft.com/office/drawing/2014/main" id="{6205DA6C-6006-9914-33FD-211F5C1AA10B}"/>
              </a:ext>
            </a:extLst>
          </p:cNvPr>
          <p:cNvSpPr>
            <a:spLocks noGrp="1"/>
          </p:cNvSpPr>
          <p:nvPr>
            <p:ph type="dt" idx="10"/>
          </p:nvPr>
        </p:nvSpPr>
        <p:spPr>
          <a:xfrm>
            <a:off x="557210" y="4767264"/>
            <a:ext cx="898070" cy="273844"/>
          </a:xfrm>
        </p:spPr>
        <p:txBody>
          <a:bodyPr/>
          <a:lstStyle/>
          <a:p>
            <a:r>
              <a:rPr lang="fr-FR" dirty="0"/>
              <a:t>18 juillet 2025</a:t>
            </a:r>
          </a:p>
        </p:txBody>
      </p:sp>
      <p:sp>
        <p:nvSpPr>
          <p:cNvPr id="7" name="Espace réservé du pied de page 6">
            <a:extLst>
              <a:ext uri="{FF2B5EF4-FFF2-40B4-BE49-F238E27FC236}">
                <a16:creationId xmlns:a16="http://schemas.microsoft.com/office/drawing/2014/main" id="{577D3DFF-335C-598E-78FE-C6A4D34557C6}"/>
              </a:ext>
            </a:extLst>
          </p:cNvPr>
          <p:cNvSpPr>
            <a:spLocks noGrp="1"/>
          </p:cNvSpPr>
          <p:nvPr>
            <p:ph type="ftr" idx="11"/>
          </p:nvPr>
        </p:nvSpPr>
        <p:spPr>
          <a:xfrm>
            <a:off x="1539782" y="4762842"/>
            <a:ext cx="5332073" cy="273844"/>
          </a:xfrm>
        </p:spPr>
        <p:txBody>
          <a:bodyPr/>
          <a:lstStyle/>
          <a:p>
            <a:r>
              <a:rPr lang="fr-FR" dirty="0"/>
              <a:t>Méthodologie de rédaction et d'évaluation des pré-prompts pour la vulgarisation scientifique</a:t>
            </a:r>
          </a:p>
        </p:txBody>
      </p:sp>
      <p:sp>
        <p:nvSpPr>
          <p:cNvPr id="8" name="Espace réservé du numéro de diapositive 7">
            <a:extLst>
              <a:ext uri="{FF2B5EF4-FFF2-40B4-BE49-F238E27FC236}">
                <a16:creationId xmlns:a16="http://schemas.microsoft.com/office/drawing/2014/main" id="{200F8122-1B34-EBC1-E24E-55C31E35197E}"/>
              </a:ext>
            </a:extLst>
          </p:cNvPr>
          <p:cNvSpPr>
            <a:spLocks noGrp="1"/>
          </p:cNvSpPr>
          <p:nvPr>
            <p:ph type="sldNum" idx="12"/>
          </p:nvPr>
        </p:nvSpPr>
        <p:spPr>
          <a:xfrm>
            <a:off x="8020050" y="4767264"/>
            <a:ext cx="495300" cy="273844"/>
          </a:xfrm>
        </p:spPr>
        <p:txBody>
          <a:bodyPr/>
          <a:lstStyle/>
          <a:p>
            <a:pPr lvl="0"/>
            <a:fld id="{00000000-1234-1234-1234-123412341234}" type="slidenum">
              <a:rPr lang="fr-FR" smtClean="0"/>
              <a:pPr lvl="0"/>
              <a:t>6</a:t>
            </a:fld>
            <a:endParaRPr lang="fr-FR" dirty="0"/>
          </a:p>
        </p:txBody>
      </p:sp>
    </p:spTree>
    <p:extLst>
      <p:ext uri="{BB962C8B-B14F-4D97-AF65-F5344CB8AC3E}">
        <p14:creationId xmlns:p14="http://schemas.microsoft.com/office/powerpoint/2010/main" val="47704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FCEDEC-EC0A-CA3B-7B74-497DA1240FAE}"/>
              </a:ext>
            </a:extLst>
          </p:cNvPr>
          <p:cNvSpPr>
            <a:spLocks noGrp="1"/>
          </p:cNvSpPr>
          <p:nvPr>
            <p:ph type="title"/>
          </p:nvPr>
        </p:nvSpPr>
        <p:spPr/>
        <p:txBody>
          <a:bodyPr/>
          <a:lstStyle/>
          <a:p>
            <a:r>
              <a:rPr lang="fr-FR" b="1" dirty="0"/>
              <a:t>Critères imposés par le CERS</a:t>
            </a:r>
            <a:br>
              <a:rPr lang="fr-FR" b="1" dirty="0"/>
            </a:br>
            <a:endParaRPr lang="fr-FR" dirty="0"/>
          </a:p>
        </p:txBody>
      </p:sp>
      <p:sp>
        <p:nvSpPr>
          <p:cNvPr id="4" name="Espace réservé du texte 3">
            <a:extLst>
              <a:ext uri="{FF2B5EF4-FFF2-40B4-BE49-F238E27FC236}">
                <a16:creationId xmlns:a16="http://schemas.microsoft.com/office/drawing/2014/main" id="{A4448244-5FE1-EE4E-3E0F-A87ABE4141F4}"/>
              </a:ext>
            </a:extLst>
          </p:cNvPr>
          <p:cNvSpPr>
            <a:spLocks noGrp="1"/>
          </p:cNvSpPr>
          <p:nvPr>
            <p:ph type="body" idx="2"/>
          </p:nvPr>
        </p:nvSpPr>
        <p:spPr>
          <a:xfrm>
            <a:off x="223934" y="1417950"/>
            <a:ext cx="3355085" cy="2858691"/>
          </a:xfrm>
        </p:spPr>
        <p:txBody>
          <a:bodyPr/>
          <a:lstStyle/>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Environ 250 mots</a:t>
            </a:r>
          </a:p>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Phrases simples</a:t>
            </a:r>
          </a:p>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Pas de jargon scientifique</a:t>
            </a:r>
          </a:p>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Pas de termes interprétables</a:t>
            </a:r>
          </a:p>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Reformulation fidèle sans ajout</a:t>
            </a:r>
          </a:p>
          <a:p>
            <a:pPr algn="just">
              <a:lnSpc>
                <a:spcPct val="150000"/>
              </a:lnSpc>
              <a:buFont typeface="Arial" panose="020B0604020202020204" pitchFamily="34" charset="0"/>
              <a:buChar char="•"/>
            </a:pPr>
            <a:r>
              <a:rPr lang="fr-FR" dirty="0">
                <a:solidFill>
                  <a:srgbClr val="043D5B"/>
                </a:solidFill>
                <a:latin typeface="+mn-lt"/>
                <a:cs typeface="Calibri" panose="020F0502020204030204" pitchFamily="34" charset="0"/>
              </a:rPr>
              <a:t>Répond à qui ?, quoi ?, comment ?, pourquoi ?</a:t>
            </a:r>
            <a:endParaRPr lang="fr-FR" dirty="0">
              <a:solidFill>
                <a:srgbClr val="043D5B"/>
              </a:solidFill>
              <a:latin typeface="+mn-lt"/>
            </a:endParaRPr>
          </a:p>
        </p:txBody>
      </p:sp>
      <p:sp>
        <p:nvSpPr>
          <p:cNvPr id="5" name="Espace réservé de la date 4">
            <a:extLst>
              <a:ext uri="{FF2B5EF4-FFF2-40B4-BE49-F238E27FC236}">
                <a16:creationId xmlns:a16="http://schemas.microsoft.com/office/drawing/2014/main" id="{53BD024F-01A5-2222-345A-5E0A827F89C1}"/>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A4CAE5E8-324B-5DFB-B711-AF065D58E9B2}"/>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8A2DD0E9-6273-75CF-E0CD-2E870EF07E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pic>
        <p:nvPicPr>
          <p:cNvPr id="10" name="Image 9" descr="Une image contenant texte, capture d’écran, Police, document&#10;&#10;Le contenu généré par l’IA peut être incorrect.">
            <a:extLst>
              <a:ext uri="{FF2B5EF4-FFF2-40B4-BE49-F238E27FC236}">
                <a16:creationId xmlns:a16="http://schemas.microsoft.com/office/drawing/2014/main" id="{15A12880-DA5E-13CB-96F2-6F728D8E871E}"/>
              </a:ext>
            </a:extLst>
          </p:cNvPr>
          <p:cNvPicPr>
            <a:picLocks noChangeAspect="1"/>
          </p:cNvPicPr>
          <p:nvPr/>
        </p:nvPicPr>
        <p:blipFill>
          <a:blip r:embed="rId2"/>
          <a:stretch>
            <a:fillRect/>
          </a:stretch>
        </p:blipFill>
        <p:spPr>
          <a:xfrm>
            <a:off x="3828344" y="1128505"/>
            <a:ext cx="5091722" cy="3437582"/>
          </a:xfrm>
          <a:prstGeom prst="rect">
            <a:avLst/>
          </a:prstGeom>
        </p:spPr>
      </p:pic>
    </p:spTree>
    <p:extLst>
      <p:ext uri="{BB962C8B-B14F-4D97-AF65-F5344CB8AC3E}">
        <p14:creationId xmlns:p14="http://schemas.microsoft.com/office/powerpoint/2010/main" val="254840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7C47-38E0-1384-DBC9-EDE4BAA277A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9691292-1C6C-DE0E-118A-27286CA0D1F1}"/>
              </a:ext>
            </a:extLst>
          </p:cNvPr>
          <p:cNvSpPr>
            <a:spLocks noGrp="1"/>
          </p:cNvSpPr>
          <p:nvPr>
            <p:ph type="title"/>
          </p:nvPr>
        </p:nvSpPr>
        <p:spPr/>
        <p:txBody>
          <a:bodyPr/>
          <a:lstStyle/>
          <a:p>
            <a:r>
              <a:rPr lang="fr-FR" b="1" dirty="0"/>
              <a:t>Pré-prompt : règles structurées</a:t>
            </a:r>
            <a:br>
              <a:rPr lang="fr-FR" b="1" dirty="0"/>
            </a:br>
            <a:endParaRPr lang="fr-FR" dirty="0"/>
          </a:p>
        </p:txBody>
      </p:sp>
      <p:sp>
        <p:nvSpPr>
          <p:cNvPr id="4" name="Espace réservé du texte 3">
            <a:extLst>
              <a:ext uri="{FF2B5EF4-FFF2-40B4-BE49-F238E27FC236}">
                <a16:creationId xmlns:a16="http://schemas.microsoft.com/office/drawing/2014/main" id="{34AA61C1-32A5-1E03-3788-2EE7199AC5FA}"/>
              </a:ext>
            </a:extLst>
          </p:cNvPr>
          <p:cNvSpPr>
            <a:spLocks noGrp="1"/>
          </p:cNvSpPr>
          <p:nvPr>
            <p:ph type="body" idx="2"/>
          </p:nvPr>
        </p:nvSpPr>
        <p:spPr>
          <a:xfrm>
            <a:off x="223934" y="1417950"/>
            <a:ext cx="3355085" cy="2858691"/>
          </a:xfrm>
        </p:spPr>
        <p:txBody>
          <a:bodyPr/>
          <a:lstStyle/>
          <a:p>
            <a:pPr fontAlgn="ctr">
              <a:lnSpc>
                <a:spcPct val="150000"/>
              </a:lnSpc>
              <a:buFont typeface="Arial" panose="020B0604020202020204" pitchFamily="34" charset="0"/>
              <a:buChar char="•"/>
            </a:pPr>
            <a:r>
              <a:rPr lang="fr-FR" dirty="0" err="1"/>
              <a:t>Zero</a:t>
            </a:r>
            <a:r>
              <a:rPr lang="fr-FR" dirty="0"/>
              <a:t>-shot </a:t>
            </a:r>
            <a:r>
              <a:rPr lang="fr-FR" dirty="0" err="1"/>
              <a:t>learning</a:t>
            </a:r>
            <a:endParaRPr lang="fr-FR" dirty="0"/>
          </a:p>
          <a:p>
            <a:pPr fontAlgn="ctr">
              <a:lnSpc>
                <a:spcPct val="150000"/>
              </a:lnSpc>
              <a:buFont typeface="Arial" panose="020B0604020202020204" pitchFamily="34" charset="0"/>
              <a:buChar char="•"/>
            </a:pPr>
            <a:r>
              <a:rPr lang="fr-FR" dirty="0"/>
              <a:t>Règles strictes</a:t>
            </a:r>
          </a:p>
          <a:p>
            <a:pPr fontAlgn="ctr">
              <a:lnSpc>
                <a:spcPct val="150000"/>
              </a:lnSpc>
              <a:buFont typeface="Arial" panose="020B0604020202020204" pitchFamily="34" charset="0"/>
              <a:buChar char="•"/>
            </a:pPr>
            <a:r>
              <a:rPr lang="fr-FR" dirty="0"/>
              <a:t>Liste formelle de contraintes</a:t>
            </a:r>
          </a:p>
          <a:p>
            <a:pPr fontAlgn="ctr">
              <a:lnSpc>
                <a:spcPct val="150000"/>
              </a:lnSpc>
              <a:buFont typeface="Arial" panose="020B0604020202020204" pitchFamily="34" charset="0"/>
              <a:buChar char="•"/>
            </a:pPr>
            <a:r>
              <a:rPr lang="fr-FR" dirty="0"/>
              <a:t>Limites :</a:t>
            </a:r>
          </a:p>
          <a:p>
            <a:pPr lvl="1" fontAlgn="ctr">
              <a:lnSpc>
                <a:spcPct val="150000"/>
              </a:lnSpc>
              <a:buFont typeface="Arial" panose="020B0604020202020204" pitchFamily="34" charset="0"/>
              <a:buChar char="•"/>
            </a:pPr>
            <a:r>
              <a:rPr lang="fr-FR" dirty="0"/>
              <a:t>Texte rigide et présence d’éléments ajoutés</a:t>
            </a:r>
          </a:p>
        </p:txBody>
      </p:sp>
      <p:sp>
        <p:nvSpPr>
          <p:cNvPr id="5" name="Espace réservé de la date 4">
            <a:extLst>
              <a:ext uri="{FF2B5EF4-FFF2-40B4-BE49-F238E27FC236}">
                <a16:creationId xmlns:a16="http://schemas.microsoft.com/office/drawing/2014/main" id="{A8A34C56-2F0B-159C-9B1B-DCD7022F4214}"/>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D3576E29-C274-F76F-C350-C5D6AFBE83B2}"/>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C9BCE5B6-E99B-2B49-A2E1-4E4C7AC67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pic>
        <p:nvPicPr>
          <p:cNvPr id="8" name="Image 7" descr="Une image contenant texte, capture d’écran, Police, nombre&#10;&#10;Le contenu généré par l’IA peut être incorrect.">
            <a:extLst>
              <a:ext uri="{FF2B5EF4-FFF2-40B4-BE49-F238E27FC236}">
                <a16:creationId xmlns:a16="http://schemas.microsoft.com/office/drawing/2014/main" id="{7B896B57-5169-2BF7-CE71-F1E9C66C2482}"/>
              </a:ext>
            </a:extLst>
          </p:cNvPr>
          <p:cNvPicPr>
            <a:picLocks noChangeAspect="1"/>
          </p:cNvPicPr>
          <p:nvPr/>
        </p:nvPicPr>
        <p:blipFill>
          <a:blip r:embed="rId2"/>
          <a:stretch>
            <a:fillRect/>
          </a:stretch>
        </p:blipFill>
        <p:spPr>
          <a:xfrm>
            <a:off x="3900491" y="1543050"/>
            <a:ext cx="5019575" cy="2196572"/>
          </a:xfrm>
          <a:prstGeom prst="rect">
            <a:avLst/>
          </a:prstGeom>
        </p:spPr>
      </p:pic>
    </p:spTree>
    <p:extLst>
      <p:ext uri="{BB962C8B-B14F-4D97-AF65-F5344CB8AC3E}">
        <p14:creationId xmlns:p14="http://schemas.microsoft.com/office/powerpoint/2010/main" val="80258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C162C-764B-60CA-5985-05B8E83CC51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073B32-10F8-D021-F251-27D98C6AC3DE}"/>
              </a:ext>
            </a:extLst>
          </p:cNvPr>
          <p:cNvSpPr>
            <a:spLocks noGrp="1"/>
          </p:cNvSpPr>
          <p:nvPr>
            <p:ph type="title"/>
          </p:nvPr>
        </p:nvSpPr>
        <p:spPr/>
        <p:txBody>
          <a:bodyPr/>
          <a:lstStyle/>
          <a:p>
            <a:r>
              <a:rPr lang="fr-FR" b="1" dirty="0"/>
              <a:t>Pré-prompt : exemples modèles</a:t>
            </a:r>
            <a:br>
              <a:rPr lang="fr-FR" b="1" dirty="0"/>
            </a:br>
            <a:endParaRPr lang="fr-FR" dirty="0"/>
          </a:p>
        </p:txBody>
      </p:sp>
      <p:sp>
        <p:nvSpPr>
          <p:cNvPr id="4" name="Espace réservé du texte 3">
            <a:extLst>
              <a:ext uri="{FF2B5EF4-FFF2-40B4-BE49-F238E27FC236}">
                <a16:creationId xmlns:a16="http://schemas.microsoft.com/office/drawing/2014/main" id="{2C3C97DC-5BB1-25A1-A98B-33C1B718DE60}"/>
              </a:ext>
            </a:extLst>
          </p:cNvPr>
          <p:cNvSpPr>
            <a:spLocks noGrp="1"/>
          </p:cNvSpPr>
          <p:nvPr>
            <p:ph type="body" idx="2"/>
          </p:nvPr>
        </p:nvSpPr>
        <p:spPr>
          <a:xfrm>
            <a:off x="223934" y="1417950"/>
            <a:ext cx="3355085" cy="2858691"/>
          </a:xfrm>
        </p:spPr>
        <p:txBody>
          <a:bodyPr/>
          <a:lstStyle/>
          <a:p>
            <a:pPr fontAlgn="ctr">
              <a:lnSpc>
                <a:spcPct val="150000"/>
              </a:lnSpc>
              <a:buFont typeface="Arial" panose="020B0604020202020204" pitchFamily="34" charset="0"/>
              <a:buChar char="•"/>
            </a:pPr>
            <a:r>
              <a:rPr lang="fr-FR" dirty="0"/>
              <a:t>Few-shot </a:t>
            </a:r>
            <a:r>
              <a:rPr lang="fr-FR" dirty="0" err="1"/>
              <a:t>learning</a:t>
            </a:r>
            <a:endParaRPr lang="fr-FR" dirty="0"/>
          </a:p>
          <a:p>
            <a:pPr fontAlgn="ctr">
              <a:lnSpc>
                <a:spcPct val="150000"/>
              </a:lnSpc>
              <a:buFont typeface="Arial" panose="020B0604020202020204" pitchFamily="34" charset="0"/>
              <a:buChar char="•"/>
            </a:pPr>
            <a:r>
              <a:rPr lang="fr-FR" dirty="0"/>
              <a:t>Exemples :</a:t>
            </a:r>
          </a:p>
          <a:p>
            <a:pPr lvl="1" fontAlgn="ctr">
              <a:lnSpc>
                <a:spcPct val="150000"/>
              </a:lnSpc>
              <a:buFont typeface="Arial" panose="020B0604020202020204" pitchFamily="34" charset="0"/>
              <a:buChar char="•"/>
            </a:pPr>
            <a:r>
              <a:rPr lang="fr-FR" dirty="0"/>
              <a:t> résumés scientifiques  </a:t>
            </a:r>
          </a:p>
          <a:p>
            <a:pPr lvl="1" fontAlgn="ctr">
              <a:lnSpc>
                <a:spcPct val="150000"/>
              </a:lnSpc>
              <a:buFont typeface="Arial" panose="020B0604020202020204" pitchFamily="34" charset="0"/>
              <a:buChar char="•"/>
            </a:pPr>
            <a:r>
              <a:rPr lang="fr-FR" dirty="0"/>
              <a:t>résumés grand public associés</a:t>
            </a:r>
          </a:p>
          <a:p>
            <a:pPr fontAlgn="ctr">
              <a:lnSpc>
                <a:spcPct val="150000"/>
              </a:lnSpc>
              <a:buFont typeface="Arial" panose="020B0604020202020204" pitchFamily="34" charset="0"/>
              <a:buChar char="•"/>
            </a:pPr>
            <a:r>
              <a:rPr lang="fr-FR" dirty="0"/>
              <a:t>Limites :</a:t>
            </a:r>
          </a:p>
          <a:p>
            <a:pPr lvl="1" fontAlgn="ctr">
              <a:lnSpc>
                <a:spcPct val="150000"/>
              </a:lnSpc>
              <a:buFont typeface="Arial" panose="020B0604020202020204" pitchFamily="34" charset="0"/>
              <a:buChar char="•"/>
            </a:pPr>
            <a:r>
              <a:rPr lang="fr-FR" dirty="0"/>
              <a:t>Reprise de la forme des résumés exemples</a:t>
            </a:r>
          </a:p>
          <a:p>
            <a:pPr lvl="1" fontAlgn="ctr">
              <a:lnSpc>
                <a:spcPct val="150000"/>
              </a:lnSpc>
              <a:buFont typeface="Arial" panose="020B0604020202020204" pitchFamily="34" charset="0"/>
              <a:buChar char="•"/>
            </a:pPr>
            <a:r>
              <a:rPr lang="fr-FR" dirty="0"/>
              <a:t>Manque d’adaptation du fond</a:t>
            </a:r>
          </a:p>
        </p:txBody>
      </p:sp>
      <p:sp>
        <p:nvSpPr>
          <p:cNvPr id="5" name="Espace réservé de la date 4">
            <a:extLst>
              <a:ext uri="{FF2B5EF4-FFF2-40B4-BE49-F238E27FC236}">
                <a16:creationId xmlns:a16="http://schemas.microsoft.com/office/drawing/2014/main" id="{B6807DF3-26C9-39D9-0D86-F15FDFF04E30}"/>
              </a:ext>
            </a:extLst>
          </p:cNvPr>
          <p:cNvSpPr>
            <a:spLocks noGrp="1"/>
          </p:cNvSpPr>
          <p:nvPr>
            <p:ph type="dt" idx="10"/>
          </p:nvPr>
        </p:nvSpPr>
        <p:spPr>
          <a:xfrm>
            <a:off x="628651" y="4742336"/>
            <a:ext cx="898070" cy="273844"/>
          </a:xfrm>
        </p:spPr>
        <p:txBody>
          <a:bodyPr/>
          <a:lstStyle/>
          <a:p>
            <a:r>
              <a:rPr lang="fr-FR" dirty="0"/>
              <a:t>18 juillet 2025</a:t>
            </a:r>
          </a:p>
        </p:txBody>
      </p:sp>
      <p:sp>
        <p:nvSpPr>
          <p:cNvPr id="6" name="Espace réservé du pied de page 5">
            <a:extLst>
              <a:ext uri="{FF2B5EF4-FFF2-40B4-BE49-F238E27FC236}">
                <a16:creationId xmlns:a16="http://schemas.microsoft.com/office/drawing/2014/main" id="{8AC513A5-C941-E2C9-CAE1-4A9334CC5E44}"/>
              </a:ext>
            </a:extLst>
          </p:cNvPr>
          <p:cNvSpPr>
            <a:spLocks noGrp="1"/>
          </p:cNvSpPr>
          <p:nvPr>
            <p:ph type="ftr" idx="11"/>
          </p:nvPr>
        </p:nvSpPr>
        <p:spPr>
          <a:xfrm>
            <a:off x="1484412" y="4736384"/>
            <a:ext cx="4189213" cy="273844"/>
          </a:xfrm>
        </p:spPr>
        <p:txBody>
          <a:bodyPr/>
          <a:lstStyle/>
          <a:p>
            <a:r>
              <a:rPr lang="fr-FR" dirty="0"/>
              <a:t>Méthodologie de rédaction et d'évaluation des pré-prompts pour la vulgarisation scientifique</a:t>
            </a:r>
          </a:p>
        </p:txBody>
      </p:sp>
      <p:sp>
        <p:nvSpPr>
          <p:cNvPr id="7" name="Espace réservé du numéro de diapositive 6">
            <a:extLst>
              <a:ext uri="{FF2B5EF4-FFF2-40B4-BE49-F238E27FC236}">
                <a16:creationId xmlns:a16="http://schemas.microsoft.com/office/drawing/2014/main" id="{CCAC658E-F8DD-82F1-D7C7-2831EF3C7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pic>
        <p:nvPicPr>
          <p:cNvPr id="9" name="Image 8">
            <a:extLst>
              <a:ext uri="{FF2B5EF4-FFF2-40B4-BE49-F238E27FC236}">
                <a16:creationId xmlns:a16="http://schemas.microsoft.com/office/drawing/2014/main" id="{0D54DBA0-9148-D411-EF28-79D221E56C53}"/>
              </a:ext>
            </a:extLst>
          </p:cNvPr>
          <p:cNvPicPr>
            <a:picLocks noChangeAspect="1"/>
          </p:cNvPicPr>
          <p:nvPr/>
        </p:nvPicPr>
        <p:blipFill>
          <a:blip r:embed="rId2"/>
          <a:stretch>
            <a:fillRect/>
          </a:stretch>
        </p:blipFill>
        <p:spPr>
          <a:xfrm>
            <a:off x="3579018" y="1722416"/>
            <a:ext cx="5409402" cy="2374859"/>
          </a:xfrm>
          <a:prstGeom prst="rect">
            <a:avLst/>
          </a:prstGeom>
        </p:spPr>
      </p:pic>
    </p:spTree>
    <p:extLst>
      <p:ext uri="{BB962C8B-B14F-4D97-AF65-F5344CB8AC3E}">
        <p14:creationId xmlns:p14="http://schemas.microsoft.com/office/powerpoint/2010/main" val="212419685"/>
      </p:ext>
    </p:extLst>
  </p:cSld>
  <p:clrMapOvr>
    <a:masterClrMapping/>
  </p:clrMapOvr>
</p:sld>
</file>

<file path=ppt/theme/theme1.xml><?xml version="1.0" encoding="utf-8"?>
<a:theme xmlns:a="http://schemas.openxmlformats.org/drawingml/2006/main" name="20210121_CovidCancerPoumon_camepps_fin_fondCHU">
  <a:themeElements>
    <a:clrScheme name="CHU 1">
      <a:dk1>
        <a:srgbClr val="005781"/>
      </a:dk1>
      <a:lt1>
        <a:srgbClr val="FFFFFF"/>
      </a:lt1>
      <a:dk2>
        <a:srgbClr val="005781"/>
      </a:dk2>
      <a:lt2>
        <a:srgbClr val="CAD6EE"/>
      </a:lt2>
      <a:accent1>
        <a:srgbClr val="039D6C"/>
      </a:accent1>
      <a:accent2>
        <a:srgbClr val="E84E1B"/>
      </a:accent2>
      <a:accent3>
        <a:srgbClr val="AC0370"/>
      </a:accent3>
      <a:accent4>
        <a:srgbClr val="CB0834"/>
      </a:accent4>
      <a:accent5>
        <a:srgbClr val="EF72A9"/>
      </a:accent5>
      <a:accent6>
        <a:srgbClr val="86BE56"/>
      </a:accent6>
      <a:hlink>
        <a:srgbClr val="46BCC9"/>
      </a:hlink>
      <a:folHlink>
        <a:srgbClr val="F089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11442</TotalTime>
  <Words>1275</Words>
  <Application>Microsoft Macintosh PowerPoint</Application>
  <PresentationFormat>Affichage à l'écran (16:9)</PresentationFormat>
  <Paragraphs>173</Paragraphs>
  <Slides>18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Calibri</vt:lpstr>
      <vt:lpstr>Cambria Math</vt:lpstr>
      <vt:lpstr>Noto Sans Symbols</vt:lpstr>
      <vt:lpstr>Wingdings</vt:lpstr>
      <vt:lpstr>20210121_CovidCancerPoumon_camepps_fin_fondCHU</vt:lpstr>
      <vt:lpstr>Méthodologie  de rédaction et d'évaluation  des pré-prompts  pour la vulgarisation scientifique</vt:lpstr>
      <vt:lpstr>Objectif du projet</vt:lpstr>
      <vt:lpstr>LLM quèsaco ?</vt:lpstr>
      <vt:lpstr>Pourquoi un LLM local ?</vt:lpstr>
      <vt:lpstr>LLM testés</vt:lpstr>
      <vt:lpstr>Stratégies de tests des LLM</vt:lpstr>
      <vt:lpstr>Critères imposés par le CERS </vt:lpstr>
      <vt:lpstr>Pré-prompt : règles structurées </vt:lpstr>
      <vt:lpstr>Pré-prompt : exemples modèles </vt:lpstr>
      <vt:lpstr>Pré-prompt : étapes guidées </vt:lpstr>
      <vt:lpstr>Pré-prompt : questions implicites </vt:lpstr>
      <vt:lpstr>Score de Flesch - Kincaid</vt:lpstr>
      <vt:lpstr>Score de Flesch - Kincaid</vt:lpstr>
      <vt:lpstr>Pré-prompt : score Flesch - Kincaid </vt:lpstr>
      <vt:lpstr>Méthode d’évaluation</vt:lpstr>
      <vt:lpstr>Outils à votre disposition</vt:lpstr>
      <vt:lpstr>Analyse des résultats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Entrepôt de Données de Santé du CHU de Bordeaux  Présentation Limoges</dc:title>
  <dc:creator>JOUHET Vianney</dc:creator>
  <cp:lastModifiedBy>Adélaïde BROUCAS</cp:lastModifiedBy>
  <cp:revision>308</cp:revision>
  <dcterms:modified xsi:type="dcterms:W3CDTF">2025-07-18T08:58:31Z</dcterms:modified>
</cp:coreProperties>
</file>